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8" r:id="rId3"/>
    <p:sldId id="257" r:id="rId4"/>
    <p:sldId id="259" r:id="rId5"/>
    <p:sldId id="261" r:id="rId6"/>
    <p:sldId id="262" r:id="rId7"/>
    <p:sldId id="263" r:id="rId8"/>
    <p:sldId id="264" r:id="rId9"/>
    <p:sldId id="260" r:id="rId10"/>
    <p:sldId id="265" r:id="rId11"/>
    <p:sldId id="266" r:id="rId12"/>
    <p:sldId id="267" r:id="rId13"/>
    <p:sldId id="268" r:id="rId14"/>
    <p:sldId id="270" r:id="rId15"/>
    <p:sldId id="269"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0000"/>
    <a:srgbClr val="D6020B"/>
    <a:srgbClr val="F20A0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78"/>
    <p:restoredTop sz="94673"/>
  </p:normalViewPr>
  <p:slideViewPr>
    <p:cSldViewPr snapToGrid="0" snapToObjects="1">
      <p:cViewPr>
        <p:scale>
          <a:sx n="97" d="100"/>
          <a:sy n="97" d="100"/>
        </p:scale>
        <p:origin x="736"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44A735-F8E3-1C48-AA04-E410AD86AFE4}" type="datetimeFigureOut">
              <a:rPr lang="en-US" smtClean="0"/>
              <a:t>5/11/20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6F8E0-F9BD-EC4C-AC53-32FB2DB4A318}" type="slidenum">
              <a:rPr lang="en-US" smtClean="0"/>
              <a:t>‹#›</a:t>
            </a:fld>
            <a:endParaRPr lang="en-US"/>
          </a:p>
        </p:txBody>
      </p:sp>
    </p:spTree>
    <p:extLst>
      <p:ext uri="{BB962C8B-B14F-4D97-AF65-F5344CB8AC3E}">
        <p14:creationId xmlns:p14="http://schemas.microsoft.com/office/powerpoint/2010/main" val="3613774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D6F8E0-F9BD-EC4C-AC53-32FB2DB4A318}" type="slidenum">
              <a:rPr lang="en-US" smtClean="0"/>
              <a:t>8</a:t>
            </a:fld>
            <a:endParaRPr lang="en-US"/>
          </a:p>
        </p:txBody>
      </p:sp>
    </p:spTree>
    <p:extLst>
      <p:ext uri="{BB962C8B-B14F-4D97-AF65-F5344CB8AC3E}">
        <p14:creationId xmlns:p14="http://schemas.microsoft.com/office/powerpoint/2010/main" val="4211199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5D5B-1995-2744-A0D7-6FF270B72D8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A6025FD-27FB-EF4E-BEB8-25204A1EFD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EBB0D90-DFF0-A84C-AD98-9A3C431FFC6A}"/>
              </a:ext>
            </a:extLst>
          </p:cNvPr>
          <p:cNvSpPr>
            <a:spLocks noGrp="1"/>
          </p:cNvSpPr>
          <p:nvPr>
            <p:ph type="dt" sz="half" idx="10"/>
          </p:nvPr>
        </p:nvSpPr>
        <p:spPr/>
        <p:txBody>
          <a:bodyPr/>
          <a:lstStyle/>
          <a:p>
            <a:fld id="{BE51CD9F-B735-3248-87DB-FEAC96309550}" type="datetimeFigureOut">
              <a:rPr lang="en-US" smtClean="0"/>
              <a:t>5/11/20</a:t>
            </a:fld>
            <a:endParaRPr lang="en-US"/>
          </a:p>
        </p:txBody>
      </p:sp>
      <p:sp>
        <p:nvSpPr>
          <p:cNvPr id="5" name="Footer Placeholder 4">
            <a:extLst>
              <a:ext uri="{FF2B5EF4-FFF2-40B4-BE49-F238E27FC236}">
                <a16:creationId xmlns:a16="http://schemas.microsoft.com/office/drawing/2014/main" id="{0AD5EE1A-C87E-7042-8349-9EBC44EB1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791C3-88D8-AF46-8352-75E06523855C}"/>
              </a:ext>
            </a:extLst>
          </p:cNvPr>
          <p:cNvSpPr>
            <a:spLocks noGrp="1"/>
          </p:cNvSpPr>
          <p:nvPr>
            <p:ph type="sldNum" sz="quarter" idx="12"/>
          </p:nvPr>
        </p:nvSpPr>
        <p:spPr/>
        <p:txBody>
          <a:bodyPr/>
          <a:lstStyle/>
          <a:p>
            <a:fld id="{C57C0DF6-2A78-7542-A828-4C8EDBC5AFE7}" type="slidenum">
              <a:rPr lang="en-US" smtClean="0"/>
              <a:t>‹#›</a:t>
            </a:fld>
            <a:endParaRPr lang="en-US"/>
          </a:p>
        </p:txBody>
      </p:sp>
    </p:spTree>
    <p:extLst>
      <p:ext uri="{BB962C8B-B14F-4D97-AF65-F5344CB8AC3E}">
        <p14:creationId xmlns:p14="http://schemas.microsoft.com/office/powerpoint/2010/main" val="1217161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58DCE-1C0E-F649-8D67-3D2072EB92A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8D68952-55A1-8845-8A12-C059399A5D8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F7DF0D-D88B-E34C-946A-6278BACEE249}"/>
              </a:ext>
            </a:extLst>
          </p:cNvPr>
          <p:cNvSpPr>
            <a:spLocks noGrp="1"/>
          </p:cNvSpPr>
          <p:nvPr>
            <p:ph type="dt" sz="half" idx="10"/>
          </p:nvPr>
        </p:nvSpPr>
        <p:spPr/>
        <p:txBody>
          <a:bodyPr/>
          <a:lstStyle/>
          <a:p>
            <a:fld id="{BE51CD9F-B735-3248-87DB-FEAC96309550}" type="datetimeFigureOut">
              <a:rPr lang="en-US" smtClean="0"/>
              <a:t>5/11/20</a:t>
            </a:fld>
            <a:endParaRPr lang="en-US"/>
          </a:p>
        </p:txBody>
      </p:sp>
      <p:sp>
        <p:nvSpPr>
          <p:cNvPr id="5" name="Footer Placeholder 4">
            <a:extLst>
              <a:ext uri="{FF2B5EF4-FFF2-40B4-BE49-F238E27FC236}">
                <a16:creationId xmlns:a16="http://schemas.microsoft.com/office/drawing/2014/main" id="{80BC3988-3989-9F42-84A9-BE1D5ABDC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649BA3-CA67-EF4E-88AF-A26C09B48CD3}"/>
              </a:ext>
            </a:extLst>
          </p:cNvPr>
          <p:cNvSpPr>
            <a:spLocks noGrp="1"/>
          </p:cNvSpPr>
          <p:nvPr>
            <p:ph type="sldNum" sz="quarter" idx="12"/>
          </p:nvPr>
        </p:nvSpPr>
        <p:spPr/>
        <p:txBody>
          <a:bodyPr/>
          <a:lstStyle/>
          <a:p>
            <a:fld id="{C57C0DF6-2A78-7542-A828-4C8EDBC5AFE7}" type="slidenum">
              <a:rPr lang="en-US" smtClean="0"/>
              <a:t>‹#›</a:t>
            </a:fld>
            <a:endParaRPr lang="en-US"/>
          </a:p>
        </p:txBody>
      </p:sp>
    </p:spTree>
    <p:extLst>
      <p:ext uri="{BB962C8B-B14F-4D97-AF65-F5344CB8AC3E}">
        <p14:creationId xmlns:p14="http://schemas.microsoft.com/office/powerpoint/2010/main" val="412565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14DF61-A5BE-774D-8186-B99913B850F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3CDE639-5EE1-264A-94E0-F2A8DBA551A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70AF8BD-0125-724C-9001-D8A21EC8DB0B}"/>
              </a:ext>
            </a:extLst>
          </p:cNvPr>
          <p:cNvSpPr>
            <a:spLocks noGrp="1"/>
          </p:cNvSpPr>
          <p:nvPr>
            <p:ph type="dt" sz="half" idx="10"/>
          </p:nvPr>
        </p:nvSpPr>
        <p:spPr/>
        <p:txBody>
          <a:bodyPr/>
          <a:lstStyle/>
          <a:p>
            <a:fld id="{BE51CD9F-B735-3248-87DB-FEAC96309550}" type="datetimeFigureOut">
              <a:rPr lang="en-US" smtClean="0"/>
              <a:t>5/11/20</a:t>
            </a:fld>
            <a:endParaRPr lang="en-US"/>
          </a:p>
        </p:txBody>
      </p:sp>
      <p:sp>
        <p:nvSpPr>
          <p:cNvPr id="5" name="Footer Placeholder 4">
            <a:extLst>
              <a:ext uri="{FF2B5EF4-FFF2-40B4-BE49-F238E27FC236}">
                <a16:creationId xmlns:a16="http://schemas.microsoft.com/office/drawing/2014/main" id="{9F948574-FC24-BE47-91FA-564A8F4161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DEC007-CA02-4848-964B-DFA1E59AF7A1}"/>
              </a:ext>
            </a:extLst>
          </p:cNvPr>
          <p:cNvSpPr>
            <a:spLocks noGrp="1"/>
          </p:cNvSpPr>
          <p:nvPr>
            <p:ph type="sldNum" sz="quarter" idx="12"/>
          </p:nvPr>
        </p:nvSpPr>
        <p:spPr/>
        <p:txBody>
          <a:bodyPr/>
          <a:lstStyle/>
          <a:p>
            <a:fld id="{C57C0DF6-2A78-7542-A828-4C8EDBC5AFE7}" type="slidenum">
              <a:rPr lang="en-US" smtClean="0"/>
              <a:t>‹#›</a:t>
            </a:fld>
            <a:endParaRPr lang="en-US"/>
          </a:p>
        </p:txBody>
      </p:sp>
    </p:spTree>
    <p:extLst>
      <p:ext uri="{BB962C8B-B14F-4D97-AF65-F5344CB8AC3E}">
        <p14:creationId xmlns:p14="http://schemas.microsoft.com/office/powerpoint/2010/main" val="1708413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AF9D4-0CC8-1C42-B8E7-23C67AC0AF5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20AB30A-5D83-F340-B736-1F737EA02F0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809C15E-87EE-7B42-8C07-2198A6E79502}"/>
              </a:ext>
            </a:extLst>
          </p:cNvPr>
          <p:cNvSpPr>
            <a:spLocks noGrp="1"/>
          </p:cNvSpPr>
          <p:nvPr>
            <p:ph type="dt" sz="half" idx="10"/>
          </p:nvPr>
        </p:nvSpPr>
        <p:spPr/>
        <p:txBody>
          <a:bodyPr/>
          <a:lstStyle/>
          <a:p>
            <a:fld id="{BE51CD9F-B735-3248-87DB-FEAC96309550}" type="datetimeFigureOut">
              <a:rPr lang="en-US" smtClean="0"/>
              <a:t>5/11/20</a:t>
            </a:fld>
            <a:endParaRPr lang="en-US"/>
          </a:p>
        </p:txBody>
      </p:sp>
      <p:sp>
        <p:nvSpPr>
          <p:cNvPr id="5" name="Footer Placeholder 4">
            <a:extLst>
              <a:ext uri="{FF2B5EF4-FFF2-40B4-BE49-F238E27FC236}">
                <a16:creationId xmlns:a16="http://schemas.microsoft.com/office/drawing/2014/main" id="{9F3C6741-DF5F-5442-A171-13B875AC7C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0FB930-2F2C-0344-9F2D-9B416079A694}"/>
              </a:ext>
            </a:extLst>
          </p:cNvPr>
          <p:cNvSpPr>
            <a:spLocks noGrp="1"/>
          </p:cNvSpPr>
          <p:nvPr>
            <p:ph type="sldNum" sz="quarter" idx="12"/>
          </p:nvPr>
        </p:nvSpPr>
        <p:spPr/>
        <p:txBody>
          <a:bodyPr/>
          <a:lstStyle/>
          <a:p>
            <a:fld id="{C57C0DF6-2A78-7542-A828-4C8EDBC5AFE7}" type="slidenum">
              <a:rPr lang="en-US" smtClean="0"/>
              <a:t>‹#›</a:t>
            </a:fld>
            <a:endParaRPr lang="en-US"/>
          </a:p>
        </p:txBody>
      </p:sp>
    </p:spTree>
    <p:extLst>
      <p:ext uri="{BB962C8B-B14F-4D97-AF65-F5344CB8AC3E}">
        <p14:creationId xmlns:p14="http://schemas.microsoft.com/office/powerpoint/2010/main" val="2666189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7F03-3EE0-E24F-9E06-93C35B5EC16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0F77DC6-704A-9349-873F-3EFA92EE99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A8132F3-4EE6-AF41-BF0B-2AE2D58A46DF}"/>
              </a:ext>
            </a:extLst>
          </p:cNvPr>
          <p:cNvSpPr>
            <a:spLocks noGrp="1"/>
          </p:cNvSpPr>
          <p:nvPr>
            <p:ph type="dt" sz="half" idx="10"/>
          </p:nvPr>
        </p:nvSpPr>
        <p:spPr/>
        <p:txBody>
          <a:bodyPr/>
          <a:lstStyle/>
          <a:p>
            <a:fld id="{BE51CD9F-B735-3248-87DB-FEAC96309550}" type="datetimeFigureOut">
              <a:rPr lang="en-US" smtClean="0"/>
              <a:t>5/11/20</a:t>
            </a:fld>
            <a:endParaRPr lang="en-US"/>
          </a:p>
        </p:txBody>
      </p:sp>
      <p:sp>
        <p:nvSpPr>
          <p:cNvPr id="5" name="Footer Placeholder 4">
            <a:extLst>
              <a:ext uri="{FF2B5EF4-FFF2-40B4-BE49-F238E27FC236}">
                <a16:creationId xmlns:a16="http://schemas.microsoft.com/office/drawing/2014/main" id="{DA63ACCD-42B9-B340-AC17-00D356F224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2E324-27CF-5D4F-A41C-DD291C7B76AE}"/>
              </a:ext>
            </a:extLst>
          </p:cNvPr>
          <p:cNvSpPr>
            <a:spLocks noGrp="1"/>
          </p:cNvSpPr>
          <p:nvPr>
            <p:ph type="sldNum" sz="quarter" idx="12"/>
          </p:nvPr>
        </p:nvSpPr>
        <p:spPr/>
        <p:txBody>
          <a:bodyPr/>
          <a:lstStyle/>
          <a:p>
            <a:fld id="{C57C0DF6-2A78-7542-A828-4C8EDBC5AFE7}" type="slidenum">
              <a:rPr lang="en-US" smtClean="0"/>
              <a:t>‹#›</a:t>
            </a:fld>
            <a:endParaRPr lang="en-US"/>
          </a:p>
        </p:txBody>
      </p:sp>
    </p:spTree>
    <p:extLst>
      <p:ext uri="{BB962C8B-B14F-4D97-AF65-F5344CB8AC3E}">
        <p14:creationId xmlns:p14="http://schemas.microsoft.com/office/powerpoint/2010/main" val="350097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6322A-8D1F-F747-A777-3ABFDE36078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EED9E2B-EBF4-C04B-8349-C2F8747A535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D848022-C315-1640-B602-ABD38B30F80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144F6BF-63E7-3144-9545-75BC3C5729E3}"/>
              </a:ext>
            </a:extLst>
          </p:cNvPr>
          <p:cNvSpPr>
            <a:spLocks noGrp="1"/>
          </p:cNvSpPr>
          <p:nvPr>
            <p:ph type="dt" sz="half" idx="10"/>
          </p:nvPr>
        </p:nvSpPr>
        <p:spPr/>
        <p:txBody>
          <a:bodyPr/>
          <a:lstStyle/>
          <a:p>
            <a:fld id="{BE51CD9F-B735-3248-87DB-FEAC96309550}" type="datetimeFigureOut">
              <a:rPr lang="en-US" smtClean="0"/>
              <a:t>5/11/20</a:t>
            </a:fld>
            <a:endParaRPr lang="en-US"/>
          </a:p>
        </p:txBody>
      </p:sp>
      <p:sp>
        <p:nvSpPr>
          <p:cNvPr id="6" name="Footer Placeholder 5">
            <a:extLst>
              <a:ext uri="{FF2B5EF4-FFF2-40B4-BE49-F238E27FC236}">
                <a16:creationId xmlns:a16="http://schemas.microsoft.com/office/drawing/2014/main" id="{64210085-3324-7945-B90A-48C6A3CB70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A007DB-649E-5B4C-9B68-2698A494362C}"/>
              </a:ext>
            </a:extLst>
          </p:cNvPr>
          <p:cNvSpPr>
            <a:spLocks noGrp="1"/>
          </p:cNvSpPr>
          <p:nvPr>
            <p:ph type="sldNum" sz="quarter" idx="12"/>
          </p:nvPr>
        </p:nvSpPr>
        <p:spPr/>
        <p:txBody>
          <a:bodyPr/>
          <a:lstStyle/>
          <a:p>
            <a:fld id="{C57C0DF6-2A78-7542-A828-4C8EDBC5AFE7}" type="slidenum">
              <a:rPr lang="en-US" smtClean="0"/>
              <a:t>‹#›</a:t>
            </a:fld>
            <a:endParaRPr lang="en-US"/>
          </a:p>
        </p:txBody>
      </p:sp>
    </p:spTree>
    <p:extLst>
      <p:ext uri="{BB962C8B-B14F-4D97-AF65-F5344CB8AC3E}">
        <p14:creationId xmlns:p14="http://schemas.microsoft.com/office/powerpoint/2010/main" val="1913977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3FCA5-1B4C-3149-8557-DB449720A4E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777F17E-E9DA-AE43-92C9-E5401939B1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56D819E-4198-F84F-BC3B-C829A1F7DA5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7FCC428-CBAC-254F-A990-2A42BDF8FF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F1B698E-9A15-6741-9975-85B18C96707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649D445-8ED5-584D-A237-C903E97AEDB7}"/>
              </a:ext>
            </a:extLst>
          </p:cNvPr>
          <p:cNvSpPr>
            <a:spLocks noGrp="1"/>
          </p:cNvSpPr>
          <p:nvPr>
            <p:ph type="dt" sz="half" idx="10"/>
          </p:nvPr>
        </p:nvSpPr>
        <p:spPr/>
        <p:txBody>
          <a:bodyPr/>
          <a:lstStyle/>
          <a:p>
            <a:fld id="{BE51CD9F-B735-3248-87DB-FEAC96309550}" type="datetimeFigureOut">
              <a:rPr lang="en-US" smtClean="0"/>
              <a:t>5/11/20</a:t>
            </a:fld>
            <a:endParaRPr lang="en-US"/>
          </a:p>
        </p:txBody>
      </p:sp>
      <p:sp>
        <p:nvSpPr>
          <p:cNvPr id="8" name="Footer Placeholder 7">
            <a:extLst>
              <a:ext uri="{FF2B5EF4-FFF2-40B4-BE49-F238E27FC236}">
                <a16:creationId xmlns:a16="http://schemas.microsoft.com/office/drawing/2014/main" id="{CC986F08-A661-A041-8DD4-EDCFBA95C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36CB30-A74F-414A-B19C-BBFB95CDC261}"/>
              </a:ext>
            </a:extLst>
          </p:cNvPr>
          <p:cNvSpPr>
            <a:spLocks noGrp="1"/>
          </p:cNvSpPr>
          <p:nvPr>
            <p:ph type="sldNum" sz="quarter" idx="12"/>
          </p:nvPr>
        </p:nvSpPr>
        <p:spPr/>
        <p:txBody>
          <a:bodyPr/>
          <a:lstStyle/>
          <a:p>
            <a:fld id="{C57C0DF6-2A78-7542-A828-4C8EDBC5AFE7}" type="slidenum">
              <a:rPr lang="en-US" smtClean="0"/>
              <a:t>‹#›</a:t>
            </a:fld>
            <a:endParaRPr lang="en-US"/>
          </a:p>
        </p:txBody>
      </p:sp>
    </p:spTree>
    <p:extLst>
      <p:ext uri="{BB962C8B-B14F-4D97-AF65-F5344CB8AC3E}">
        <p14:creationId xmlns:p14="http://schemas.microsoft.com/office/powerpoint/2010/main" val="2202121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6C8A8-F8A3-FC45-BDFF-6E4F4A8950B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3FE8B8B-AD66-0343-8607-6BE7D606CD28}"/>
              </a:ext>
            </a:extLst>
          </p:cNvPr>
          <p:cNvSpPr>
            <a:spLocks noGrp="1"/>
          </p:cNvSpPr>
          <p:nvPr>
            <p:ph type="dt" sz="half" idx="10"/>
          </p:nvPr>
        </p:nvSpPr>
        <p:spPr/>
        <p:txBody>
          <a:bodyPr/>
          <a:lstStyle/>
          <a:p>
            <a:fld id="{BE51CD9F-B735-3248-87DB-FEAC96309550}" type="datetimeFigureOut">
              <a:rPr lang="en-US" smtClean="0"/>
              <a:t>5/11/20</a:t>
            </a:fld>
            <a:endParaRPr lang="en-US"/>
          </a:p>
        </p:txBody>
      </p:sp>
      <p:sp>
        <p:nvSpPr>
          <p:cNvPr id="4" name="Footer Placeholder 3">
            <a:extLst>
              <a:ext uri="{FF2B5EF4-FFF2-40B4-BE49-F238E27FC236}">
                <a16:creationId xmlns:a16="http://schemas.microsoft.com/office/drawing/2014/main" id="{E9D680E2-EC30-804F-860C-38D5339656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B4FFE0-872C-0B41-B95C-892846547B29}"/>
              </a:ext>
            </a:extLst>
          </p:cNvPr>
          <p:cNvSpPr>
            <a:spLocks noGrp="1"/>
          </p:cNvSpPr>
          <p:nvPr>
            <p:ph type="sldNum" sz="quarter" idx="12"/>
          </p:nvPr>
        </p:nvSpPr>
        <p:spPr/>
        <p:txBody>
          <a:bodyPr/>
          <a:lstStyle/>
          <a:p>
            <a:fld id="{C57C0DF6-2A78-7542-A828-4C8EDBC5AFE7}" type="slidenum">
              <a:rPr lang="en-US" smtClean="0"/>
              <a:t>‹#›</a:t>
            </a:fld>
            <a:endParaRPr lang="en-US"/>
          </a:p>
        </p:txBody>
      </p:sp>
    </p:spTree>
    <p:extLst>
      <p:ext uri="{BB962C8B-B14F-4D97-AF65-F5344CB8AC3E}">
        <p14:creationId xmlns:p14="http://schemas.microsoft.com/office/powerpoint/2010/main" val="393498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3E1F75-A67A-BC47-9628-8ABFC96075B9}"/>
              </a:ext>
            </a:extLst>
          </p:cNvPr>
          <p:cNvSpPr>
            <a:spLocks noGrp="1"/>
          </p:cNvSpPr>
          <p:nvPr>
            <p:ph type="dt" sz="half" idx="10"/>
          </p:nvPr>
        </p:nvSpPr>
        <p:spPr/>
        <p:txBody>
          <a:bodyPr/>
          <a:lstStyle/>
          <a:p>
            <a:fld id="{BE51CD9F-B735-3248-87DB-FEAC96309550}" type="datetimeFigureOut">
              <a:rPr lang="en-US" smtClean="0"/>
              <a:t>5/11/20</a:t>
            </a:fld>
            <a:endParaRPr lang="en-US"/>
          </a:p>
        </p:txBody>
      </p:sp>
      <p:sp>
        <p:nvSpPr>
          <p:cNvPr id="3" name="Footer Placeholder 2">
            <a:extLst>
              <a:ext uri="{FF2B5EF4-FFF2-40B4-BE49-F238E27FC236}">
                <a16:creationId xmlns:a16="http://schemas.microsoft.com/office/drawing/2014/main" id="{17C251A5-5B36-A14F-A4E6-4DDEA5F90D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2572BA-F915-AE4A-B0EB-4739E6128630}"/>
              </a:ext>
            </a:extLst>
          </p:cNvPr>
          <p:cNvSpPr>
            <a:spLocks noGrp="1"/>
          </p:cNvSpPr>
          <p:nvPr>
            <p:ph type="sldNum" sz="quarter" idx="12"/>
          </p:nvPr>
        </p:nvSpPr>
        <p:spPr/>
        <p:txBody>
          <a:bodyPr/>
          <a:lstStyle/>
          <a:p>
            <a:fld id="{C57C0DF6-2A78-7542-A828-4C8EDBC5AFE7}" type="slidenum">
              <a:rPr lang="en-US" smtClean="0"/>
              <a:t>‹#›</a:t>
            </a:fld>
            <a:endParaRPr lang="en-US"/>
          </a:p>
        </p:txBody>
      </p:sp>
    </p:spTree>
    <p:extLst>
      <p:ext uri="{BB962C8B-B14F-4D97-AF65-F5344CB8AC3E}">
        <p14:creationId xmlns:p14="http://schemas.microsoft.com/office/powerpoint/2010/main" val="931452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94C8C-9E55-E04A-8820-2F3702CA7CD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4C5BDDA-C431-7247-BFAB-2F9AAB336E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EA69C4A-4BA3-B844-8929-4FF522447A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1749724-B2DD-7741-AD61-60FA0A9CD461}"/>
              </a:ext>
            </a:extLst>
          </p:cNvPr>
          <p:cNvSpPr>
            <a:spLocks noGrp="1"/>
          </p:cNvSpPr>
          <p:nvPr>
            <p:ph type="dt" sz="half" idx="10"/>
          </p:nvPr>
        </p:nvSpPr>
        <p:spPr/>
        <p:txBody>
          <a:bodyPr/>
          <a:lstStyle/>
          <a:p>
            <a:fld id="{BE51CD9F-B735-3248-87DB-FEAC96309550}" type="datetimeFigureOut">
              <a:rPr lang="en-US" smtClean="0"/>
              <a:t>5/11/20</a:t>
            </a:fld>
            <a:endParaRPr lang="en-US"/>
          </a:p>
        </p:txBody>
      </p:sp>
      <p:sp>
        <p:nvSpPr>
          <p:cNvPr id="6" name="Footer Placeholder 5">
            <a:extLst>
              <a:ext uri="{FF2B5EF4-FFF2-40B4-BE49-F238E27FC236}">
                <a16:creationId xmlns:a16="http://schemas.microsoft.com/office/drawing/2014/main" id="{51FC01B3-DF6A-0842-A54B-13966C679A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958693-8703-354B-987A-CF09B868865D}"/>
              </a:ext>
            </a:extLst>
          </p:cNvPr>
          <p:cNvSpPr>
            <a:spLocks noGrp="1"/>
          </p:cNvSpPr>
          <p:nvPr>
            <p:ph type="sldNum" sz="quarter" idx="12"/>
          </p:nvPr>
        </p:nvSpPr>
        <p:spPr/>
        <p:txBody>
          <a:bodyPr/>
          <a:lstStyle/>
          <a:p>
            <a:fld id="{C57C0DF6-2A78-7542-A828-4C8EDBC5AFE7}" type="slidenum">
              <a:rPr lang="en-US" smtClean="0"/>
              <a:t>‹#›</a:t>
            </a:fld>
            <a:endParaRPr lang="en-US"/>
          </a:p>
        </p:txBody>
      </p:sp>
    </p:spTree>
    <p:extLst>
      <p:ext uri="{BB962C8B-B14F-4D97-AF65-F5344CB8AC3E}">
        <p14:creationId xmlns:p14="http://schemas.microsoft.com/office/powerpoint/2010/main" val="81644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AEDB6-CCC7-D046-ACB5-513302C750A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339B5B0-4D7E-AE4A-8464-74EB89DA1A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5EF76B-96D8-8D40-AAF3-22DEC33B07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4F99688-23D1-CD46-8B98-15EAFD946123}"/>
              </a:ext>
            </a:extLst>
          </p:cNvPr>
          <p:cNvSpPr>
            <a:spLocks noGrp="1"/>
          </p:cNvSpPr>
          <p:nvPr>
            <p:ph type="dt" sz="half" idx="10"/>
          </p:nvPr>
        </p:nvSpPr>
        <p:spPr/>
        <p:txBody>
          <a:bodyPr/>
          <a:lstStyle/>
          <a:p>
            <a:fld id="{BE51CD9F-B735-3248-87DB-FEAC96309550}" type="datetimeFigureOut">
              <a:rPr lang="en-US" smtClean="0"/>
              <a:t>5/11/20</a:t>
            </a:fld>
            <a:endParaRPr lang="en-US"/>
          </a:p>
        </p:txBody>
      </p:sp>
      <p:sp>
        <p:nvSpPr>
          <p:cNvPr id="6" name="Footer Placeholder 5">
            <a:extLst>
              <a:ext uri="{FF2B5EF4-FFF2-40B4-BE49-F238E27FC236}">
                <a16:creationId xmlns:a16="http://schemas.microsoft.com/office/drawing/2014/main" id="{24375B5F-D9C6-3A41-85C2-FEFCAE93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ED6B8A-0B78-D143-8CC8-2DB41B2BFDE7}"/>
              </a:ext>
            </a:extLst>
          </p:cNvPr>
          <p:cNvSpPr>
            <a:spLocks noGrp="1"/>
          </p:cNvSpPr>
          <p:nvPr>
            <p:ph type="sldNum" sz="quarter" idx="12"/>
          </p:nvPr>
        </p:nvSpPr>
        <p:spPr/>
        <p:txBody>
          <a:bodyPr/>
          <a:lstStyle/>
          <a:p>
            <a:fld id="{C57C0DF6-2A78-7542-A828-4C8EDBC5AFE7}" type="slidenum">
              <a:rPr lang="en-US" smtClean="0"/>
              <a:t>‹#›</a:t>
            </a:fld>
            <a:endParaRPr lang="en-US"/>
          </a:p>
        </p:txBody>
      </p:sp>
    </p:spTree>
    <p:extLst>
      <p:ext uri="{BB962C8B-B14F-4D97-AF65-F5344CB8AC3E}">
        <p14:creationId xmlns:p14="http://schemas.microsoft.com/office/powerpoint/2010/main" val="666088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CBD65-2416-B341-97F0-E03A1F0EFF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AFFF1C-DC87-614F-ABC1-08A4E10581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C06C264-E072-D647-8705-1C94FCA3E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51CD9F-B735-3248-87DB-FEAC96309550}" type="datetimeFigureOut">
              <a:rPr lang="en-US" smtClean="0"/>
              <a:t>5/11/20</a:t>
            </a:fld>
            <a:endParaRPr lang="en-US"/>
          </a:p>
        </p:txBody>
      </p:sp>
      <p:sp>
        <p:nvSpPr>
          <p:cNvPr id="5" name="Footer Placeholder 4">
            <a:extLst>
              <a:ext uri="{FF2B5EF4-FFF2-40B4-BE49-F238E27FC236}">
                <a16:creationId xmlns:a16="http://schemas.microsoft.com/office/drawing/2014/main" id="{534BAAA8-ED77-2B43-AB70-26F63D8770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B23254-CE7A-EA46-B859-D197639508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7C0DF6-2A78-7542-A828-4C8EDBC5AFE7}" type="slidenum">
              <a:rPr lang="en-US" smtClean="0"/>
              <a:t>‹#›</a:t>
            </a:fld>
            <a:endParaRPr lang="en-US"/>
          </a:p>
        </p:txBody>
      </p:sp>
    </p:spTree>
    <p:extLst>
      <p:ext uri="{BB962C8B-B14F-4D97-AF65-F5344CB8AC3E}">
        <p14:creationId xmlns:p14="http://schemas.microsoft.com/office/powerpoint/2010/main" val="3616944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doc.gold.ac.uk/usr/344/"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mailto:a.wickens@medicode.com" TargetMode="External"/><Relationship Id="rId2" Type="http://schemas.openxmlformats.org/officeDocument/2006/relationships/hyperlink" Target="https://www.doc.gold.ac.uk/usr/344/"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hyperlink" Target="https://www.doc.gold.ac.uk/usr/344/"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doc.gold.ac.uk/usr/344/scan"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doc.gold.ac.uk/usr/344/scan"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20A09"/>
            </a:gs>
            <a:gs pos="100000">
              <a:srgbClr val="650000"/>
            </a:gs>
          </a:gsLst>
          <a:lin ang="3000000" scaled="0"/>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742537-D062-614C-B728-36534F837894}"/>
              </a:ext>
            </a:extLst>
          </p:cNvPr>
          <p:cNvSpPr>
            <a:spLocks noGrp="1"/>
          </p:cNvSpPr>
          <p:nvPr>
            <p:ph type="subTitle" idx="1"/>
          </p:nvPr>
        </p:nvSpPr>
        <p:spPr>
          <a:xfrm>
            <a:off x="1524000" y="3659190"/>
            <a:ext cx="9144000" cy="1655762"/>
          </a:xfrm>
        </p:spPr>
        <p:txBody>
          <a:bodyPr>
            <a:normAutofit/>
          </a:bodyPr>
          <a:lstStyle/>
          <a:p>
            <a:r>
              <a:rPr lang="en-US" sz="3400" dirty="0">
                <a:solidFill>
                  <a:schemeClr val="bg1"/>
                </a:solidFill>
                <a:latin typeface="Candara" panose="020E0502030303020204" pitchFamily="34" charset="0"/>
              </a:rPr>
              <a:t>Web Application – Android Application</a:t>
            </a:r>
          </a:p>
          <a:p>
            <a:r>
              <a:rPr lang="en-US" sz="6000" b="1" dirty="0">
                <a:solidFill>
                  <a:schemeClr val="bg1"/>
                </a:solidFill>
                <a:latin typeface="Candara" panose="020E0502030303020204" pitchFamily="34" charset="0"/>
              </a:rPr>
              <a:t>User Guide</a:t>
            </a:r>
          </a:p>
        </p:txBody>
      </p:sp>
      <p:pic>
        <p:nvPicPr>
          <p:cNvPr id="6" name="Picture 5" descr="A close up of a device&#10;&#10;Description automatically generated">
            <a:extLst>
              <a:ext uri="{FF2B5EF4-FFF2-40B4-BE49-F238E27FC236}">
                <a16:creationId xmlns:a16="http://schemas.microsoft.com/office/drawing/2014/main" id="{ACF0C5FA-0F88-4F4C-B80A-B66859A38428}"/>
              </a:ext>
            </a:extLst>
          </p:cNvPr>
          <p:cNvPicPr>
            <a:picLocks noChangeAspect="1"/>
          </p:cNvPicPr>
          <p:nvPr/>
        </p:nvPicPr>
        <p:blipFill>
          <a:blip r:embed="rId2"/>
          <a:stretch>
            <a:fillRect/>
          </a:stretch>
        </p:blipFill>
        <p:spPr>
          <a:xfrm>
            <a:off x="3110706" y="2146008"/>
            <a:ext cx="5970588" cy="1052802"/>
          </a:xfrm>
          <a:prstGeom prst="rect">
            <a:avLst/>
          </a:prstGeom>
        </p:spPr>
      </p:pic>
    </p:spTree>
    <p:extLst>
      <p:ext uri="{BB962C8B-B14F-4D97-AF65-F5344CB8AC3E}">
        <p14:creationId xmlns:p14="http://schemas.microsoft.com/office/powerpoint/2010/main" val="123947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7455568"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Patient Page</a:t>
            </a:r>
          </a:p>
        </p:txBody>
      </p:sp>
      <p:sp>
        <p:nvSpPr>
          <p:cNvPr id="3" name="Content Placeholder 2">
            <a:extLst>
              <a:ext uri="{FF2B5EF4-FFF2-40B4-BE49-F238E27FC236}">
                <a16:creationId xmlns:a16="http://schemas.microsoft.com/office/drawing/2014/main" id="{0C56C898-4D4A-CF4E-ABC8-2FB374FF332D}"/>
              </a:ext>
            </a:extLst>
          </p:cNvPr>
          <p:cNvSpPr>
            <a:spLocks noGrp="1"/>
          </p:cNvSpPr>
          <p:nvPr>
            <p:ph idx="1"/>
          </p:nvPr>
        </p:nvSpPr>
        <p:spPr>
          <a:xfrm>
            <a:off x="106017" y="1162578"/>
            <a:ext cx="5989983" cy="5569526"/>
          </a:xfrm>
        </p:spPr>
        <p:txBody>
          <a:bodyPr>
            <a:normAutofit/>
          </a:bodyPr>
          <a:lstStyle/>
          <a:p>
            <a:r>
              <a:rPr lang="en-US" sz="2200" dirty="0">
                <a:latin typeface="+mj-lt"/>
              </a:rPr>
              <a:t>After patient’s QR code is scanned it automatically redirects us to patient’s page. This page can be only accessed by that. </a:t>
            </a:r>
          </a:p>
          <a:p>
            <a:r>
              <a:rPr lang="en-US" sz="2200" dirty="0">
                <a:latin typeface="+mj-lt"/>
              </a:rPr>
              <a:t>When QR code is scanned it automatically creates another session with patient’s data. So we will have 2 sessions one for the doctor and another for the patient.</a:t>
            </a:r>
          </a:p>
          <a:p>
            <a:r>
              <a:rPr lang="en-US" sz="2200" dirty="0">
                <a:latin typeface="+mj-lt"/>
              </a:rPr>
              <a:t>It loads all the information about the patient also the profile picture which patient has set up.</a:t>
            </a:r>
          </a:p>
          <a:p>
            <a:r>
              <a:rPr lang="en-US" sz="2200" dirty="0">
                <a:latin typeface="+mj-lt"/>
              </a:rPr>
              <a:t>We can also see that heading navigation bar has changed and now we can navigate between Clinical Records and Medical Events.</a:t>
            </a:r>
          </a:p>
          <a:p>
            <a:r>
              <a:rPr lang="en-US" sz="2200" dirty="0">
                <a:latin typeface="+mj-lt"/>
              </a:rPr>
              <a:t>Or we can press New Scan link which redirects us to scan page and destroys patient’s session.</a:t>
            </a:r>
          </a:p>
          <a:p>
            <a:r>
              <a:rPr lang="en-US" sz="2200" dirty="0">
                <a:latin typeface="+mj-lt"/>
              </a:rPr>
              <a:t>Health Care workers are able to edit these details by clicking on the Edit button.</a:t>
            </a:r>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pic>
        <p:nvPicPr>
          <p:cNvPr id="19" name="Picture 18" descr="A screenshot of a social media post&#10;&#10;Description automatically generated">
            <a:extLst>
              <a:ext uri="{FF2B5EF4-FFF2-40B4-BE49-F238E27FC236}">
                <a16:creationId xmlns:a16="http://schemas.microsoft.com/office/drawing/2014/main" id="{8E4E6107-B1F2-6A41-A354-5CBA20DDD568}"/>
              </a:ext>
            </a:extLst>
          </p:cNvPr>
          <p:cNvPicPr>
            <a:picLocks noChangeAspect="1"/>
          </p:cNvPicPr>
          <p:nvPr/>
        </p:nvPicPr>
        <p:blipFill>
          <a:blip r:embed="rId2"/>
          <a:stretch>
            <a:fillRect/>
          </a:stretch>
        </p:blipFill>
        <p:spPr>
          <a:xfrm>
            <a:off x="6096000" y="125896"/>
            <a:ext cx="5976655" cy="5733372"/>
          </a:xfrm>
          <a:prstGeom prst="rect">
            <a:avLst/>
          </a:prstGeom>
        </p:spPr>
      </p:pic>
      <p:pic>
        <p:nvPicPr>
          <p:cNvPr id="21" name="Picture 20" descr="A close up of a logo&#10;&#10;Description automatically generated">
            <a:extLst>
              <a:ext uri="{FF2B5EF4-FFF2-40B4-BE49-F238E27FC236}">
                <a16:creationId xmlns:a16="http://schemas.microsoft.com/office/drawing/2014/main" id="{823980C4-CE28-B141-BF16-C4C30563E852}"/>
              </a:ext>
            </a:extLst>
          </p:cNvPr>
          <p:cNvPicPr>
            <a:picLocks noChangeAspect="1"/>
          </p:cNvPicPr>
          <p:nvPr/>
        </p:nvPicPr>
        <p:blipFill>
          <a:blip r:embed="rId3"/>
          <a:stretch>
            <a:fillRect/>
          </a:stretch>
        </p:blipFill>
        <p:spPr>
          <a:xfrm>
            <a:off x="6096000" y="6201513"/>
            <a:ext cx="749300" cy="368300"/>
          </a:xfrm>
          <a:prstGeom prst="rect">
            <a:avLst/>
          </a:prstGeom>
        </p:spPr>
      </p:pic>
    </p:spTree>
    <p:extLst>
      <p:ext uri="{BB962C8B-B14F-4D97-AF65-F5344CB8AC3E}">
        <p14:creationId xmlns:p14="http://schemas.microsoft.com/office/powerpoint/2010/main" val="4148475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7455568"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Edit Records Page</a:t>
            </a:r>
          </a:p>
        </p:txBody>
      </p:sp>
      <p:pic>
        <p:nvPicPr>
          <p:cNvPr id="5" name="Content Placeholder 4" descr="A screenshot of a cell phone&#10;&#10;Description automatically generated">
            <a:extLst>
              <a:ext uri="{FF2B5EF4-FFF2-40B4-BE49-F238E27FC236}">
                <a16:creationId xmlns:a16="http://schemas.microsoft.com/office/drawing/2014/main" id="{2C449255-C256-2F47-87FB-234042F5FF30}"/>
              </a:ext>
            </a:extLst>
          </p:cNvPr>
          <p:cNvPicPr>
            <a:picLocks noGrp="1" noChangeAspect="1"/>
          </p:cNvPicPr>
          <p:nvPr>
            <p:ph idx="1"/>
          </p:nvPr>
        </p:nvPicPr>
        <p:blipFill rotWithShape="1">
          <a:blip r:embed="rId2"/>
          <a:srcRect b="6490"/>
          <a:stretch/>
        </p:blipFill>
        <p:spPr>
          <a:xfrm>
            <a:off x="6732449" y="489466"/>
            <a:ext cx="4963683" cy="3088621"/>
          </a:xfrm>
        </p:spPr>
      </p:pic>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sp>
        <p:nvSpPr>
          <p:cNvPr id="10" name="Content Placeholder 2">
            <a:extLst>
              <a:ext uri="{FF2B5EF4-FFF2-40B4-BE49-F238E27FC236}">
                <a16:creationId xmlns:a16="http://schemas.microsoft.com/office/drawing/2014/main" id="{AF31AB2C-9339-324F-B6C5-7A8410C913BD}"/>
              </a:ext>
            </a:extLst>
          </p:cNvPr>
          <p:cNvSpPr txBox="1">
            <a:spLocks/>
          </p:cNvSpPr>
          <p:nvPr/>
        </p:nvSpPr>
        <p:spPr>
          <a:xfrm>
            <a:off x="106017" y="1162578"/>
            <a:ext cx="5989983" cy="55695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mj-lt"/>
              </a:rPr>
              <a:t>Edit Records Page loads a form where each input has already a value of what we are storing in our database.</a:t>
            </a:r>
          </a:p>
          <a:p>
            <a:r>
              <a:rPr lang="en-US" sz="2200" dirty="0">
                <a:latin typeface="+mj-lt"/>
              </a:rPr>
              <a:t>This way we do not need to fill the form again, we just need to change the value where it is appropriate, then we click on the submit button.</a:t>
            </a:r>
          </a:p>
          <a:p>
            <a:r>
              <a:rPr lang="en-US" sz="2200" dirty="0">
                <a:latin typeface="+mj-lt"/>
              </a:rPr>
              <a:t>Edited values will be changed in our database, and the rest of data will stay as it was.</a:t>
            </a:r>
          </a:p>
          <a:p>
            <a:r>
              <a:rPr lang="en-US" sz="2200" dirty="0">
                <a:latin typeface="+mj-lt"/>
              </a:rPr>
              <a:t>After pressing submit button it redirects the user to the patient’s page and reloads the session with the updated data.</a:t>
            </a:r>
          </a:p>
        </p:txBody>
      </p:sp>
      <p:pic>
        <p:nvPicPr>
          <p:cNvPr id="8" name="Picture 7" descr="A screenshot of a cell phone&#10;&#10;Description automatically generated">
            <a:extLst>
              <a:ext uri="{FF2B5EF4-FFF2-40B4-BE49-F238E27FC236}">
                <a16:creationId xmlns:a16="http://schemas.microsoft.com/office/drawing/2014/main" id="{494C15DF-DBD2-7749-8CC8-C1A0D1DD6199}"/>
              </a:ext>
            </a:extLst>
          </p:cNvPr>
          <p:cNvPicPr>
            <a:picLocks noChangeAspect="1"/>
          </p:cNvPicPr>
          <p:nvPr/>
        </p:nvPicPr>
        <p:blipFill>
          <a:blip r:embed="rId3"/>
          <a:stretch>
            <a:fillRect/>
          </a:stretch>
        </p:blipFill>
        <p:spPr>
          <a:xfrm>
            <a:off x="7310248" y="3748028"/>
            <a:ext cx="3993858" cy="2620506"/>
          </a:xfrm>
          <a:prstGeom prst="rect">
            <a:avLst/>
          </a:prstGeom>
        </p:spPr>
      </p:pic>
    </p:spTree>
    <p:extLst>
      <p:ext uri="{BB962C8B-B14F-4D97-AF65-F5344CB8AC3E}">
        <p14:creationId xmlns:p14="http://schemas.microsoft.com/office/powerpoint/2010/main" val="648805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7455568"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Medical Events Page</a:t>
            </a:r>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sp>
        <p:nvSpPr>
          <p:cNvPr id="10" name="Content Placeholder 2">
            <a:extLst>
              <a:ext uri="{FF2B5EF4-FFF2-40B4-BE49-F238E27FC236}">
                <a16:creationId xmlns:a16="http://schemas.microsoft.com/office/drawing/2014/main" id="{AF31AB2C-9339-324F-B6C5-7A8410C913BD}"/>
              </a:ext>
            </a:extLst>
          </p:cNvPr>
          <p:cNvSpPr txBox="1">
            <a:spLocks/>
          </p:cNvSpPr>
          <p:nvPr/>
        </p:nvSpPr>
        <p:spPr>
          <a:xfrm>
            <a:off x="106017" y="1162578"/>
            <a:ext cx="5314122" cy="55695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By clicking on Medical Events link in the navigation bar or Medical Events button on Patient Page we can render Medical Events Page.</a:t>
            </a:r>
          </a:p>
          <a:p>
            <a:r>
              <a:rPr lang="en-US" sz="2000" dirty="0">
                <a:latin typeface="+mj-lt"/>
              </a:rPr>
              <a:t>On this page we can see the patient’s whole Medical History in the table.</a:t>
            </a:r>
          </a:p>
          <a:p>
            <a:r>
              <a:rPr lang="en-US" sz="2000" dirty="0">
                <a:latin typeface="+mj-lt"/>
              </a:rPr>
              <a:t>The table is ordered by date in descending order.</a:t>
            </a:r>
          </a:p>
          <a:p>
            <a:r>
              <a:rPr lang="en-US" sz="2000" dirty="0">
                <a:latin typeface="+mj-lt"/>
              </a:rPr>
              <a:t>We can also see a short description about the event and the name of the Doctor who threated the patient.</a:t>
            </a:r>
          </a:p>
          <a:p>
            <a:r>
              <a:rPr lang="en-US" sz="2000" dirty="0">
                <a:latin typeface="+mj-lt"/>
              </a:rPr>
              <a:t>By clicking on one of the events we can see the whole report, or by clicking on edit button we can edit the report.</a:t>
            </a:r>
          </a:p>
          <a:p>
            <a:r>
              <a:rPr lang="en-US" sz="2000" dirty="0">
                <a:latin typeface="+mj-lt"/>
              </a:rPr>
              <a:t>By clicking on Add Medical Event button we can add new entries to our database.</a:t>
            </a:r>
          </a:p>
        </p:txBody>
      </p:sp>
      <p:pic>
        <p:nvPicPr>
          <p:cNvPr id="13" name="Picture 12" descr="A screenshot of a cell phone&#10;&#10;Description automatically generated">
            <a:extLst>
              <a:ext uri="{FF2B5EF4-FFF2-40B4-BE49-F238E27FC236}">
                <a16:creationId xmlns:a16="http://schemas.microsoft.com/office/drawing/2014/main" id="{0BEDA574-E290-FE44-92D4-2E89C3C688C0}"/>
              </a:ext>
            </a:extLst>
          </p:cNvPr>
          <p:cNvPicPr>
            <a:picLocks noChangeAspect="1"/>
          </p:cNvPicPr>
          <p:nvPr/>
        </p:nvPicPr>
        <p:blipFill>
          <a:blip r:embed="rId2"/>
          <a:stretch>
            <a:fillRect/>
          </a:stretch>
        </p:blipFill>
        <p:spPr>
          <a:xfrm>
            <a:off x="5766985" y="198983"/>
            <a:ext cx="6247435" cy="3832050"/>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B9626277-26F0-444A-AE2C-615FE20DAB8B}"/>
              </a:ext>
            </a:extLst>
          </p:cNvPr>
          <p:cNvPicPr>
            <a:picLocks noChangeAspect="1"/>
          </p:cNvPicPr>
          <p:nvPr/>
        </p:nvPicPr>
        <p:blipFill rotWithShape="1">
          <a:blip r:embed="rId3"/>
          <a:srcRect l="-806" t="-239" r="806" b="29614"/>
          <a:stretch/>
        </p:blipFill>
        <p:spPr>
          <a:xfrm>
            <a:off x="6552346" y="4167363"/>
            <a:ext cx="4910785" cy="2395880"/>
          </a:xfrm>
          <a:prstGeom prst="rect">
            <a:avLst/>
          </a:prstGeom>
        </p:spPr>
      </p:pic>
    </p:spTree>
    <p:extLst>
      <p:ext uri="{BB962C8B-B14F-4D97-AF65-F5344CB8AC3E}">
        <p14:creationId xmlns:p14="http://schemas.microsoft.com/office/powerpoint/2010/main" val="2021221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7455568"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Add Medical Event Page</a:t>
            </a:r>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sp>
        <p:nvSpPr>
          <p:cNvPr id="10" name="Content Placeholder 2">
            <a:extLst>
              <a:ext uri="{FF2B5EF4-FFF2-40B4-BE49-F238E27FC236}">
                <a16:creationId xmlns:a16="http://schemas.microsoft.com/office/drawing/2014/main" id="{AF31AB2C-9339-324F-B6C5-7A8410C913BD}"/>
              </a:ext>
            </a:extLst>
          </p:cNvPr>
          <p:cNvSpPr txBox="1">
            <a:spLocks/>
          </p:cNvSpPr>
          <p:nvPr/>
        </p:nvSpPr>
        <p:spPr>
          <a:xfrm>
            <a:off x="106017" y="1162578"/>
            <a:ext cx="5845162" cy="55695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mj-lt"/>
              </a:rPr>
              <a:t>This is the page where doctors can add new Medical Reports by filling up the form.</a:t>
            </a:r>
          </a:p>
          <a:p>
            <a:r>
              <a:rPr lang="en-US" sz="2200" dirty="0">
                <a:latin typeface="+mj-lt"/>
              </a:rPr>
              <a:t>Each field must be completed.</a:t>
            </a:r>
          </a:p>
          <a:p>
            <a:r>
              <a:rPr lang="en-US" sz="2200" dirty="0">
                <a:latin typeface="+mj-lt"/>
              </a:rPr>
              <a:t>For Short Description field there is a character limit which 80 characters user is not able to type more than that.</a:t>
            </a:r>
          </a:p>
          <a:p>
            <a:r>
              <a:rPr lang="en-US" sz="2200" dirty="0">
                <a:latin typeface="+mj-lt"/>
              </a:rPr>
              <a:t>There is an automatic value for Date which is always the date when it is opened.</a:t>
            </a:r>
          </a:p>
          <a:p>
            <a:r>
              <a:rPr lang="en-US" sz="2200" dirty="0">
                <a:latin typeface="+mj-lt"/>
              </a:rPr>
              <a:t>We can cancel this process by pressing cancel button.</a:t>
            </a:r>
          </a:p>
          <a:p>
            <a:r>
              <a:rPr lang="en-US" sz="2200" dirty="0">
                <a:latin typeface="+mj-lt"/>
              </a:rPr>
              <a:t>By pressing Submit button it will be added to the patient’s database and the table will updated with the new event.</a:t>
            </a:r>
          </a:p>
        </p:txBody>
      </p:sp>
      <p:pic>
        <p:nvPicPr>
          <p:cNvPr id="4" name="Picture 3" descr="A screenshot of a cell phone&#10;&#10;Description automatically generated">
            <a:extLst>
              <a:ext uri="{FF2B5EF4-FFF2-40B4-BE49-F238E27FC236}">
                <a16:creationId xmlns:a16="http://schemas.microsoft.com/office/drawing/2014/main" id="{03B2A57E-B8A1-DD4B-9345-0F7036F2A058}"/>
              </a:ext>
            </a:extLst>
          </p:cNvPr>
          <p:cNvPicPr>
            <a:picLocks noChangeAspect="1"/>
          </p:cNvPicPr>
          <p:nvPr/>
        </p:nvPicPr>
        <p:blipFill>
          <a:blip r:embed="rId2"/>
          <a:stretch>
            <a:fillRect/>
          </a:stretch>
        </p:blipFill>
        <p:spPr>
          <a:xfrm>
            <a:off x="6240822" y="1162578"/>
            <a:ext cx="5246754" cy="362447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9F6E664-52CC-1E4E-B041-B5A26205665A}"/>
              </a:ext>
            </a:extLst>
          </p:cNvPr>
          <p:cNvPicPr>
            <a:picLocks noChangeAspect="1"/>
          </p:cNvPicPr>
          <p:nvPr/>
        </p:nvPicPr>
        <p:blipFill rotWithShape="1">
          <a:blip r:embed="rId3"/>
          <a:srcRect l="8159" t="27795" r="9414" b="45870"/>
          <a:stretch/>
        </p:blipFill>
        <p:spPr>
          <a:xfrm>
            <a:off x="6360087" y="5142736"/>
            <a:ext cx="5008223" cy="1105371"/>
          </a:xfrm>
          <a:prstGeom prst="rect">
            <a:avLst/>
          </a:prstGeom>
        </p:spPr>
      </p:pic>
    </p:spTree>
    <p:extLst>
      <p:ext uri="{BB962C8B-B14F-4D97-AF65-F5344CB8AC3E}">
        <p14:creationId xmlns:p14="http://schemas.microsoft.com/office/powerpoint/2010/main" val="486157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7455568"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Medical Event Page</a:t>
            </a:r>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sp>
        <p:nvSpPr>
          <p:cNvPr id="10" name="Content Placeholder 2">
            <a:extLst>
              <a:ext uri="{FF2B5EF4-FFF2-40B4-BE49-F238E27FC236}">
                <a16:creationId xmlns:a16="http://schemas.microsoft.com/office/drawing/2014/main" id="{AF31AB2C-9339-324F-B6C5-7A8410C913BD}"/>
              </a:ext>
            </a:extLst>
          </p:cNvPr>
          <p:cNvSpPr txBox="1">
            <a:spLocks/>
          </p:cNvSpPr>
          <p:nvPr/>
        </p:nvSpPr>
        <p:spPr>
          <a:xfrm>
            <a:off x="232332" y="2207885"/>
            <a:ext cx="5592418" cy="22664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mj-lt"/>
              </a:rPr>
              <a:t>By Clicking on one of the rows from table user can view the full report about the medical event.</a:t>
            </a:r>
          </a:p>
          <a:p>
            <a:r>
              <a:rPr lang="en-US" sz="2200" dirty="0">
                <a:latin typeface="+mj-lt"/>
              </a:rPr>
              <a:t>By clicking on edit button user can edit these reports.</a:t>
            </a:r>
          </a:p>
        </p:txBody>
      </p:sp>
      <p:pic>
        <p:nvPicPr>
          <p:cNvPr id="4" name="Picture 3" descr="A screenshot of a cell phone&#10;&#10;Description automatically generated">
            <a:extLst>
              <a:ext uri="{FF2B5EF4-FFF2-40B4-BE49-F238E27FC236}">
                <a16:creationId xmlns:a16="http://schemas.microsoft.com/office/drawing/2014/main" id="{8ED66D2E-68CC-4648-ACC0-15FBAEE57180}"/>
              </a:ext>
            </a:extLst>
          </p:cNvPr>
          <p:cNvPicPr>
            <a:picLocks noChangeAspect="1"/>
          </p:cNvPicPr>
          <p:nvPr/>
        </p:nvPicPr>
        <p:blipFill>
          <a:blip r:embed="rId2"/>
          <a:stretch>
            <a:fillRect/>
          </a:stretch>
        </p:blipFill>
        <p:spPr>
          <a:xfrm>
            <a:off x="5824750" y="1217435"/>
            <a:ext cx="6148389" cy="4247322"/>
          </a:xfrm>
          <a:prstGeom prst="rect">
            <a:avLst/>
          </a:prstGeom>
        </p:spPr>
      </p:pic>
    </p:spTree>
    <p:extLst>
      <p:ext uri="{BB962C8B-B14F-4D97-AF65-F5344CB8AC3E}">
        <p14:creationId xmlns:p14="http://schemas.microsoft.com/office/powerpoint/2010/main" val="2147930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7455568"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Edit Medical Event Page</a:t>
            </a:r>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sp>
        <p:nvSpPr>
          <p:cNvPr id="10" name="Content Placeholder 2">
            <a:extLst>
              <a:ext uri="{FF2B5EF4-FFF2-40B4-BE49-F238E27FC236}">
                <a16:creationId xmlns:a16="http://schemas.microsoft.com/office/drawing/2014/main" id="{AF31AB2C-9339-324F-B6C5-7A8410C913BD}"/>
              </a:ext>
            </a:extLst>
          </p:cNvPr>
          <p:cNvSpPr txBox="1">
            <a:spLocks/>
          </p:cNvSpPr>
          <p:nvPr/>
        </p:nvSpPr>
        <p:spPr>
          <a:xfrm>
            <a:off x="232332" y="2207885"/>
            <a:ext cx="5592418" cy="22664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mj-lt"/>
              </a:rPr>
              <a:t>Edit Medical Event Page.</a:t>
            </a:r>
          </a:p>
          <a:p>
            <a:r>
              <a:rPr lang="en-US" sz="2200" dirty="0">
                <a:latin typeface="+mj-lt"/>
              </a:rPr>
              <a:t>By clicking on edit button on the table or on the Medical Event page we can open edit medical event page.</a:t>
            </a:r>
          </a:p>
          <a:p>
            <a:r>
              <a:rPr lang="en-US" sz="2200" dirty="0">
                <a:latin typeface="+mj-lt"/>
              </a:rPr>
              <a:t>On this page we can make changes to the report and then update in our database.</a:t>
            </a:r>
          </a:p>
        </p:txBody>
      </p:sp>
      <p:pic>
        <p:nvPicPr>
          <p:cNvPr id="5" name="Picture 4" descr="A screenshot of a cell phone&#10;&#10;Description automatically generated">
            <a:extLst>
              <a:ext uri="{FF2B5EF4-FFF2-40B4-BE49-F238E27FC236}">
                <a16:creationId xmlns:a16="http://schemas.microsoft.com/office/drawing/2014/main" id="{5CF08F68-1F1F-BB45-B2DF-69F3BE6657DF}"/>
              </a:ext>
            </a:extLst>
          </p:cNvPr>
          <p:cNvPicPr>
            <a:picLocks noChangeAspect="1"/>
          </p:cNvPicPr>
          <p:nvPr/>
        </p:nvPicPr>
        <p:blipFill>
          <a:blip r:embed="rId2"/>
          <a:stretch>
            <a:fillRect/>
          </a:stretch>
        </p:blipFill>
        <p:spPr>
          <a:xfrm>
            <a:off x="5824750" y="1410074"/>
            <a:ext cx="5845162" cy="4037852"/>
          </a:xfrm>
          <a:prstGeom prst="rect">
            <a:avLst/>
          </a:prstGeom>
        </p:spPr>
      </p:pic>
    </p:spTree>
    <p:extLst>
      <p:ext uri="{BB962C8B-B14F-4D97-AF65-F5344CB8AC3E}">
        <p14:creationId xmlns:p14="http://schemas.microsoft.com/office/powerpoint/2010/main" val="2472720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20A09"/>
            </a:gs>
            <a:gs pos="100000">
              <a:srgbClr val="650000"/>
            </a:gs>
          </a:gsLst>
          <a:lin ang="3000000" scaled="0"/>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742537-D062-614C-B728-36534F837894}"/>
              </a:ext>
            </a:extLst>
          </p:cNvPr>
          <p:cNvSpPr>
            <a:spLocks noGrp="1"/>
          </p:cNvSpPr>
          <p:nvPr>
            <p:ph type="subTitle" idx="1"/>
          </p:nvPr>
        </p:nvSpPr>
        <p:spPr>
          <a:xfrm>
            <a:off x="1524000" y="3659191"/>
            <a:ext cx="9144000" cy="2409100"/>
          </a:xfrm>
        </p:spPr>
        <p:txBody>
          <a:bodyPr>
            <a:normAutofit/>
          </a:bodyPr>
          <a:lstStyle/>
          <a:p>
            <a:r>
              <a:rPr lang="en-US" sz="6000" b="1" dirty="0">
                <a:solidFill>
                  <a:schemeClr val="bg1"/>
                </a:solidFill>
                <a:latin typeface="+mj-lt"/>
              </a:rPr>
              <a:t>Android Application</a:t>
            </a:r>
          </a:p>
          <a:p>
            <a:r>
              <a:rPr lang="en-GB" dirty="0">
                <a:solidFill>
                  <a:schemeClr val="bg1"/>
                </a:solidFill>
              </a:rPr>
              <a:t>GIT: </a:t>
            </a:r>
            <a:r>
              <a:rPr lang="en-GB" u="sng" dirty="0">
                <a:solidFill>
                  <a:schemeClr val="bg1"/>
                </a:solidFill>
              </a:rPr>
              <a:t>https://</a:t>
            </a:r>
            <a:r>
              <a:rPr lang="en-GB" u="sng" dirty="0" err="1">
                <a:solidFill>
                  <a:schemeClr val="bg1"/>
                </a:solidFill>
              </a:rPr>
              <a:t>gitlab.doc.gold.ac.uk</a:t>
            </a:r>
            <a:r>
              <a:rPr lang="en-GB" u="sng" dirty="0">
                <a:solidFill>
                  <a:schemeClr val="bg1"/>
                </a:solidFill>
              </a:rPr>
              <a:t>/softproj09/</a:t>
            </a:r>
            <a:r>
              <a:rPr lang="en-GB" u="sng" dirty="0" err="1">
                <a:solidFill>
                  <a:schemeClr val="bg1"/>
                </a:solidFill>
              </a:rPr>
              <a:t>android_medicode</a:t>
            </a:r>
            <a:endParaRPr lang="en-GB" u="sng" dirty="0">
              <a:solidFill>
                <a:schemeClr val="bg1"/>
              </a:solidFill>
            </a:endParaRPr>
          </a:p>
          <a:p>
            <a:endParaRPr lang="en-US" dirty="0">
              <a:solidFill>
                <a:schemeClr val="bg1"/>
              </a:solidFill>
              <a:latin typeface="+mj-lt"/>
            </a:endParaRPr>
          </a:p>
        </p:txBody>
      </p:sp>
      <p:pic>
        <p:nvPicPr>
          <p:cNvPr id="6" name="Picture 5" descr="A close up of a device&#10;&#10;Description automatically generated">
            <a:extLst>
              <a:ext uri="{FF2B5EF4-FFF2-40B4-BE49-F238E27FC236}">
                <a16:creationId xmlns:a16="http://schemas.microsoft.com/office/drawing/2014/main" id="{ACF0C5FA-0F88-4F4C-B80A-B66859A38428}"/>
              </a:ext>
            </a:extLst>
          </p:cNvPr>
          <p:cNvPicPr>
            <a:picLocks noChangeAspect="1"/>
          </p:cNvPicPr>
          <p:nvPr/>
        </p:nvPicPr>
        <p:blipFill>
          <a:blip r:embed="rId2"/>
          <a:stretch>
            <a:fillRect/>
          </a:stretch>
        </p:blipFill>
        <p:spPr>
          <a:xfrm>
            <a:off x="3110706" y="2146008"/>
            <a:ext cx="5970588" cy="1052802"/>
          </a:xfrm>
          <a:prstGeom prst="rect">
            <a:avLst/>
          </a:prstGeom>
        </p:spPr>
      </p:pic>
    </p:spTree>
    <p:extLst>
      <p:ext uri="{BB962C8B-B14F-4D97-AF65-F5344CB8AC3E}">
        <p14:creationId xmlns:p14="http://schemas.microsoft.com/office/powerpoint/2010/main" val="224616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20A09"/>
            </a:gs>
            <a:gs pos="100000">
              <a:srgbClr val="650000"/>
            </a:gs>
          </a:gsLst>
          <a:lin ang="3000000" scaled="0"/>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742537-D062-614C-B728-36534F837894}"/>
              </a:ext>
            </a:extLst>
          </p:cNvPr>
          <p:cNvSpPr>
            <a:spLocks noGrp="1"/>
          </p:cNvSpPr>
          <p:nvPr>
            <p:ph type="subTitle" idx="1"/>
          </p:nvPr>
        </p:nvSpPr>
        <p:spPr>
          <a:xfrm>
            <a:off x="1524000" y="3659191"/>
            <a:ext cx="9144000" cy="2409100"/>
          </a:xfrm>
        </p:spPr>
        <p:txBody>
          <a:bodyPr>
            <a:normAutofit/>
          </a:bodyPr>
          <a:lstStyle/>
          <a:p>
            <a:r>
              <a:rPr lang="en-US" sz="6000" b="1" dirty="0">
                <a:solidFill>
                  <a:schemeClr val="bg1"/>
                </a:solidFill>
                <a:latin typeface="+mj-lt"/>
              </a:rPr>
              <a:t>WEB APPLICATION</a:t>
            </a:r>
          </a:p>
          <a:p>
            <a:r>
              <a:rPr lang="en-GB" dirty="0">
                <a:solidFill>
                  <a:schemeClr val="bg1"/>
                </a:solidFill>
                <a:hlinkClick r:id="rId2">
                  <a:extLst>
                    <a:ext uri="{A12FA001-AC4F-418D-AE19-62706E023703}">
                      <ahyp:hlinkClr xmlns:ahyp="http://schemas.microsoft.com/office/drawing/2018/hyperlinkcolor" val="tx"/>
                    </a:ext>
                  </a:extLst>
                </a:hlinkClick>
              </a:rPr>
              <a:t>https://www.doc.gold.ac.uk/usr/344/</a:t>
            </a:r>
            <a:endParaRPr lang="en-GB" dirty="0">
              <a:solidFill>
                <a:schemeClr val="bg1"/>
              </a:solidFill>
            </a:endParaRPr>
          </a:p>
          <a:p>
            <a:r>
              <a:rPr lang="en-GB" dirty="0">
                <a:solidFill>
                  <a:schemeClr val="bg1"/>
                </a:solidFill>
              </a:rPr>
              <a:t>GIT: </a:t>
            </a:r>
            <a:r>
              <a:rPr lang="en-GB" u="sng" dirty="0">
                <a:solidFill>
                  <a:schemeClr val="bg1"/>
                </a:solidFill>
              </a:rPr>
              <a:t>https://</a:t>
            </a:r>
            <a:r>
              <a:rPr lang="en-GB" u="sng" dirty="0" err="1">
                <a:solidFill>
                  <a:schemeClr val="bg1"/>
                </a:solidFill>
              </a:rPr>
              <a:t>gitlab.doc.gold.ac.uk</a:t>
            </a:r>
            <a:r>
              <a:rPr lang="en-GB" u="sng" dirty="0">
                <a:solidFill>
                  <a:schemeClr val="bg1"/>
                </a:solidFill>
              </a:rPr>
              <a:t>/softproj09/</a:t>
            </a:r>
            <a:r>
              <a:rPr lang="en-GB" u="sng" dirty="0" err="1">
                <a:solidFill>
                  <a:schemeClr val="bg1"/>
                </a:solidFill>
              </a:rPr>
              <a:t>medicode</a:t>
            </a:r>
            <a:endParaRPr lang="en-GB" u="sng" dirty="0">
              <a:solidFill>
                <a:schemeClr val="bg1"/>
              </a:solidFill>
            </a:endParaRPr>
          </a:p>
          <a:p>
            <a:endParaRPr lang="en-US" dirty="0">
              <a:solidFill>
                <a:schemeClr val="bg1"/>
              </a:solidFill>
              <a:latin typeface="+mj-lt"/>
            </a:endParaRPr>
          </a:p>
        </p:txBody>
      </p:sp>
      <p:pic>
        <p:nvPicPr>
          <p:cNvPr id="6" name="Picture 5" descr="A close up of a device&#10;&#10;Description automatically generated">
            <a:extLst>
              <a:ext uri="{FF2B5EF4-FFF2-40B4-BE49-F238E27FC236}">
                <a16:creationId xmlns:a16="http://schemas.microsoft.com/office/drawing/2014/main" id="{ACF0C5FA-0F88-4F4C-B80A-B66859A38428}"/>
              </a:ext>
            </a:extLst>
          </p:cNvPr>
          <p:cNvPicPr>
            <a:picLocks noChangeAspect="1"/>
          </p:cNvPicPr>
          <p:nvPr/>
        </p:nvPicPr>
        <p:blipFill>
          <a:blip r:embed="rId3"/>
          <a:stretch>
            <a:fillRect/>
          </a:stretch>
        </p:blipFill>
        <p:spPr>
          <a:xfrm>
            <a:off x="3110706" y="2146008"/>
            <a:ext cx="5970588" cy="1052802"/>
          </a:xfrm>
          <a:prstGeom prst="rect">
            <a:avLst/>
          </a:prstGeom>
        </p:spPr>
      </p:pic>
    </p:spTree>
    <p:extLst>
      <p:ext uri="{BB962C8B-B14F-4D97-AF65-F5344CB8AC3E}">
        <p14:creationId xmlns:p14="http://schemas.microsoft.com/office/powerpoint/2010/main" val="2994060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7455568"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Health Care Worker Login Page</a:t>
            </a:r>
          </a:p>
        </p:txBody>
      </p:sp>
      <p:sp>
        <p:nvSpPr>
          <p:cNvPr id="3" name="Content Placeholder 2">
            <a:extLst>
              <a:ext uri="{FF2B5EF4-FFF2-40B4-BE49-F238E27FC236}">
                <a16:creationId xmlns:a16="http://schemas.microsoft.com/office/drawing/2014/main" id="{0C56C898-4D4A-CF4E-ABC8-2FB374FF332D}"/>
              </a:ext>
            </a:extLst>
          </p:cNvPr>
          <p:cNvSpPr>
            <a:spLocks noGrp="1"/>
          </p:cNvSpPr>
          <p:nvPr>
            <p:ph idx="1"/>
          </p:nvPr>
        </p:nvSpPr>
        <p:spPr>
          <a:xfrm>
            <a:off x="200891" y="1329962"/>
            <a:ext cx="5706248" cy="5181673"/>
          </a:xfrm>
        </p:spPr>
        <p:txBody>
          <a:bodyPr>
            <a:normAutofit lnSpcReduction="10000"/>
          </a:bodyPr>
          <a:lstStyle/>
          <a:p>
            <a:r>
              <a:rPr lang="en-GB" sz="2200" dirty="0">
                <a:solidFill>
                  <a:sysClr val="windowText" lastClr="000000"/>
                </a:solidFill>
                <a:latin typeface="+mj-lt"/>
                <a:hlinkClick r:id="rId2">
                  <a:extLst>
                    <a:ext uri="{A12FA001-AC4F-418D-AE19-62706E023703}">
                      <ahyp:hlinkClr xmlns:ahyp="http://schemas.microsoft.com/office/drawing/2018/hyperlinkcolor" val="tx"/>
                    </a:ext>
                  </a:extLst>
                </a:hlinkClick>
              </a:rPr>
              <a:t>https://www.doc.gold.ac.uk/usr/344/</a:t>
            </a:r>
            <a:endParaRPr lang="en-US" sz="2200" dirty="0">
              <a:latin typeface="+mj-lt"/>
            </a:endParaRPr>
          </a:p>
          <a:p>
            <a:r>
              <a:rPr lang="en-US" sz="2200" dirty="0">
                <a:latin typeface="+mj-lt"/>
              </a:rPr>
              <a:t>To access any of the pages, user must login first, otherwise it will be automatically redirected to the login page.</a:t>
            </a:r>
          </a:p>
          <a:p>
            <a:r>
              <a:rPr lang="en-US" sz="2200" dirty="0">
                <a:latin typeface="+mj-lt"/>
              </a:rPr>
              <a:t>Health Care workers have two option to login either by using their 7-digit GMC number or their email address.</a:t>
            </a:r>
          </a:p>
          <a:p>
            <a:r>
              <a:rPr lang="en-US" sz="2200" dirty="0">
                <a:latin typeface="+mj-lt"/>
              </a:rPr>
              <a:t>Please use this test user to login:</a:t>
            </a:r>
          </a:p>
          <a:p>
            <a:pPr lvl="1"/>
            <a:r>
              <a:rPr lang="en-US" sz="2000" dirty="0">
                <a:latin typeface="+mj-lt"/>
              </a:rPr>
              <a:t>Email or GMC: </a:t>
            </a:r>
          </a:p>
          <a:p>
            <a:pPr lvl="2"/>
            <a:r>
              <a:rPr lang="en-US" b="1" dirty="0">
                <a:latin typeface="+mj-lt"/>
                <a:hlinkClick r:id="rId3"/>
              </a:rPr>
              <a:t>a.wickens@medicode.com</a:t>
            </a:r>
            <a:endParaRPr lang="en-US" b="1" dirty="0">
              <a:latin typeface="+mj-lt"/>
            </a:endParaRPr>
          </a:p>
          <a:p>
            <a:pPr lvl="2"/>
            <a:r>
              <a:rPr lang="en-US" b="1" dirty="0">
                <a:latin typeface="+mj-lt"/>
              </a:rPr>
              <a:t>8313812</a:t>
            </a:r>
          </a:p>
          <a:p>
            <a:pPr lvl="1"/>
            <a:r>
              <a:rPr lang="en-US" sz="2000" dirty="0">
                <a:latin typeface="+mj-lt"/>
              </a:rPr>
              <a:t>Password: </a:t>
            </a:r>
            <a:r>
              <a:rPr lang="en-US" sz="2000" b="1" dirty="0">
                <a:latin typeface="+mj-lt"/>
              </a:rPr>
              <a:t>medicode</a:t>
            </a:r>
          </a:p>
          <a:p>
            <a:r>
              <a:rPr lang="en-US" sz="2000" dirty="0">
                <a:latin typeface="+mj-lt"/>
              </a:rPr>
              <a:t>If input does not match with the data which is stored in our database user receives an error message.</a:t>
            </a:r>
          </a:p>
        </p:txBody>
      </p:sp>
      <p:pic>
        <p:nvPicPr>
          <p:cNvPr id="5" name="Picture 4">
            <a:extLst>
              <a:ext uri="{FF2B5EF4-FFF2-40B4-BE49-F238E27FC236}">
                <a16:creationId xmlns:a16="http://schemas.microsoft.com/office/drawing/2014/main" id="{61F17E88-3BA0-CD42-B1CF-B16F2FF5DE02}"/>
              </a:ext>
            </a:extLst>
          </p:cNvPr>
          <p:cNvPicPr>
            <a:picLocks noChangeAspect="1"/>
          </p:cNvPicPr>
          <p:nvPr/>
        </p:nvPicPr>
        <p:blipFill rotWithShape="1">
          <a:blip r:embed="rId4"/>
          <a:srcRect l="23636" r="23182" b="5736"/>
          <a:stretch/>
        </p:blipFill>
        <p:spPr>
          <a:xfrm>
            <a:off x="8272985" y="903637"/>
            <a:ext cx="3551870" cy="310409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14F604C4-340A-5348-A37F-7710AA4CF819}"/>
              </a:ext>
            </a:extLst>
          </p:cNvPr>
          <p:cNvPicPr>
            <a:picLocks noChangeAspect="1"/>
          </p:cNvPicPr>
          <p:nvPr/>
        </p:nvPicPr>
        <p:blipFill>
          <a:blip r:embed="rId5"/>
          <a:stretch>
            <a:fillRect/>
          </a:stretch>
        </p:blipFill>
        <p:spPr>
          <a:xfrm>
            <a:off x="6284862" y="3429000"/>
            <a:ext cx="2786842" cy="3147358"/>
          </a:xfrm>
          <a:prstGeom prst="rect">
            <a:avLst/>
          </a:prstGeom>
        </p:spPr>
      </p:pic>
      <p:sp>
        <p:nvSpPr>
          <p:cNvPr id="14" name="Right Arrow 13">
            <a:extLst>
              <a:ext uri="{FF2B5EF4-FFF2-40B4-BE49-F238E27FC236}">
                <a16:creationId xmlns:a16="http://schemas.microsoft.com/office/drawing/2014/main" id="{820D19C8-9B0C-2843-8781-93E661ECA7F3}"/>
              </a:ext>
            </a:extLst>
          </p:cNvPr>
          <p:cNvSpPr/>
          <p:nvPr/>
        </p:nvSpPr>
        <p:spPr>
          <a:xfrm rot="20911575">
            <a:off x="5148692" y="5320004"/>
            <a:ext cx="1691755" cy="416069"/>
          </a:xfrm>
          <a:prstGeom prst="rightArrow">
            <a:avLst>
              <a:gd name="adj1" fmla="val 20967"/>
              <a:gd name="adj2" fmla="val 86902"/>
            </a:avLst>
          </a:prstGeom>
          <a:solidFill>
            <a:schemeClr val="tx1">
              <a:lumMod val="50000"/>
              <a:lumOff val="50000"/>
              <a:alpha val="82000"/>
            </a:schemeClr>
          </a:solidFill>
          <a:ln>
            <a:solidFill>
              <a:srgbClr val="65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9865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7455568" cy="1325563"/>
          </a:xfrm>
        </p:spPr>
        <p:txBody>
          <a:bodyPr/>
          <a:lstStyle/>
          <a:p>
            <a:r>
              <a:rPr lang="en-US" dirty="0">
                <a:gradFill>
                  <a:gsLst>
                    <a:gs pos="0">
                      <a:srgbClr val="D6020B"/>
                    </a:gs>
                    <a:gs pos="100000">
                      <a:srgbClr val="650000"/>
                    </a:gs>
                  </a:gsLst>
                  <a:lin ang="3000000" scaled="0"/>
                </a:gradFill>
              </a:rPr>
              <a:t>Home Page</a:t>
            </a:r>
          </a:p>
        </p:txBody>
      </p:sp>
      <p:sp>
        <p:nvSpPr>
          <p:cNvPr id="3" name="Content Placeholder 2">
            <a:extLst>
              <a:ext uri="{FF2B5EF4-FFF2-40B4-BE49-F238E27FC236}">
                <a16:creationId xmlns:a16="http://schemas.microsoft.com/office/drawing/2014/main" id="{0C56C898-4D4A-CF4E-ABC8-2FB374FF332D}"/>
              </a:ext>
            </a:extLst>
          </p:cNvPr>
          <p:cNvSpPr>
            <a:spLocks noGrp="1"/>
          </p:cNvSpPr>
          <p:nvPr>
            <p:ph idx="1"/>
          </p:nvPr>
        </p:nvSpPr>
        <p:spPr>
          <a:xfrm>
            <a:off x="103909" y="1671927"/>
            <a:ext cx="5992091" cy="5181673"/>
          </a:xfrm>
        </p:spPr>
        <p:txBody>
          <a:bodyPr>
            <a:normAutofit/>
          </a:bodyPr>
          <a:lstStyle/>
          <a:p>
            <a:r>
              <a:rPr lang="en-GB" sz="2200" dirty="0">
                <a:solidFill>
                  <a:sysClr val="windowText" lastClr="000000"/>
                </a:solidFill>
                <a:latin typeface="+mj-lt"/>
                <a:hlinkClick r:id="rId2">
                  <a:extLst>
                    <a:ext uri="{A12FA001-AC4F-418D-AE19-62706E023703}">
                      <ahyp:hlinkClr xmlns:ahyp="http://schemas.microsoft.com/office/drawing/2018/hyperlinkcolor" val="tx"/>
                    </a:ext>
                  </a:extLst>
                </a:hlinkClick>
              </a:rPr>
              <a:t>https://www.doc.gold.ac.uk/usr/344/</a:t>
            </a:r>
            <a:endParaRPr lang="en-US" sz="2200" dirty="0">
              <a:latin typeface="+mj-lt"/>
            </a:endParaRPr>
          </a:p>
          <a:p>
            <a:r>
              <a:rPr lang="en-US" sz="2200" dirty="0">
                <a:latin typeface="+mj-lt"/>
              </a:rPr>
              <a:t>After successful login, a session is created, and user is automatically redirected to the home page.</a:t>
            </a:r>
          </a:p>
          <a:p>
            <a:r>
              <a:rPr lang="en-US" sz="2200" dirty="0">
                <a:latin typeface="+mj-lt"/>
              </a:rPr>
              <a:t>User has 3 options to do:</a:t>
            </a:r>
          </a:p>
          <a:p>
            <a:pPr lvl="1"/>
            <a:r>
              <a:rPr lang="en-US" sz="2000" dirty="0">
                <a:latin typeface="+mj-lt"/>
              </a:rPr>
              <a:t>Go to scan page to scan a patient’s QR Code</a:t>
            </a:r>
          </a:p>
          <a:p>
            <a:pPr lvl="1"/>
            <a:r>
              <a:rPr lang="en-US" sz="2000" dirty="0">
                <a:latin typeface="+mj-lt"/>
              </a:rPr>
              <a:t>Go to register page to register a new patient to the system</a:t>
            </a:r>
          </a:p>
          <a:p>
            <a:pPr lvl="1"/>
            <a:r>
              <a:rPr lang="en-US" sz="2000" dirty="0">
                <a:latin typeface="+mj-lt"/>
              </a:rPr>
              <a:t>Or to log out from the application, which destroys the doctor’s session.</a:t>
            </a:r>
          </a:p>
          <a:p>
            <a:r>
              <a:rPr lang="en-US" sz="2200" dirty="0">
                <a:latin typeface="+mj-lt"/>
              </a:rPr>
              <a:t>The heading navigation bar provides an</a:t>
            </a:r>
            <a:br>
              <a:rPr lang="en-US" sz="2200" dirty="0">
                <a:latin typeface="+mj-lt"/>
              </a:rPr>
            </a:br>
            <a:r>
              <a:rPr lang="en-US" sz="2200" dirty="0">
                <a:latin typeface="+mj-lt"/>
              </a:rPr>
              <a:t>easy navigation between these pages.</a:t>
            </a:r>
          </a:p>
        </p:txBody>
      </p:sp>
      <p:pic>
        <p:nvPicPr>
          <p:cNvPr id="6" name="Picture 5" descr="A screenshot of a cell phone&#10;&#10;Description automatically generated">
            <a:extLst>
              <a:ext uri="{FF2B5EF4-FFF2-40B4-BE49-F238E27FC236}">
                <a16:creationId xmlns:a16="http://schemas.microsoft.com/office/drawing/2014/main" id="{D877F43E-779C-3940-9E62-B2472BAFE49B}"/>
              </a:ext>
            </a:extLst>
          </p:cNvPr>
          <p:cNvPicPr>
            <a:picLocks noChangeAspect="1"/>
          </p:cNvPicPr>
          <p:nvPr/>
        </p:nvPicPr>
        <p:blipFill>
          <a:blip r:embed="rId3"/>
          <a:stretch>
            <a:fillRect/>
          </a:stretch>
        </p:blipFill>
        <p:spPr>
          <a:xfrm>
            <a:off x="6373091" y="262654"/>
            <a:ext cx="5140036" cy="379244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FFA3C7F-DED8-FD49-B645-8AC6CB56381D}"/>
              </a:ext>
            </a:extLst>
          </p:cNvPr>
          <p:cNvPicPr>
            <a:picLocks noChangeAspect="1"/>
          </p:cNvPicPr>
          <p:nvPr/>
        </p:nvPicPr>
        <p:blipFill>
          <a:blip r:embed="rId4"/>
          <a:stretch>
            <a:fillRect/>
          </a:stretch>
        </p:blipFill>
        <p:spPr>
          <a:xfrm>
            <a:off x="6771409" y="4055095"/>
            <a:ext cx="2171700" cy="69850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D7CDC21E-2EA8-9A4B-8F1E-347DFC604542}"/>
              </a:ext>
            </a:extLst>
          </p:cNvPr>
          <p:cNvPicPr>
            <a:picLocks noChangeAspect="1"/>
          </p:cNvPicPr>
          <p:nvPr/>
        </p:nvPicPr>
        <p:blipFill>
          <a:blip r:embed="rId5"/>
          <a:stretch>
            <a:fillRect/>
          </a:stretch>
        </p:blipFill>
        <p:spPr>
          <a:xfrm>
            <a:off x="5832764" y="4719945"/>
            <a:ext cx="2324100" cy="69850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32C11A8A-245E-9E4D-9E7E-0139DB8520A6}"/>
              </a:ext>
            </a:extLst>
          </p:cNvPr>
          <p:cNvPicPr>
            <a:picLocks noChangeAspect="1"/>
          </p:cNvPicPr>
          <p:nvPr/>
        </p:nvPicPr>
        <p:blipFill rotWithShape="1">
          <a:blip r:embed="rId6"/>
          <a:srcRect l="14178" t="9917" b="17493"/>
          <a:stretch/>
        </p:blipFill>
        <p:spPr>
          <a:xfrm>
            <a:off x="4971716" y="5418445"/>
            <a:ext cx="1722095" cy="507037"/>
          </a:xfrm>
          <a:prstGeom prst="rect">
            <a:avLst/>
          </a:prstGeom>
        </p:spPr>
      </p:pic>
      <p:pic>
        <p:nvPicPr>
          <p:cNvPr id="19" name="Picture 18">
            <a:extLst>
              <a:ext uri="{FF2B5EF4-FFF2-40B4-BE49-F238E27FC236}">
                <a16:creationId xmlns:a16="http://schemas.microsoft.com/office/drawing/2014/main" id="{D946517F-907E-CE45-8BAA-06FD4623C03D}"/>
              </a:ext>
            </a:extLst>
          </p:cNvPr>
          <p:cNvPicPr>
            <a:picLocks noChangeAspect="1"/>
          </p:cNvPicPr>
          <p:nvPr/>
        </p:nvPicPr>
        <p:blipFill rotWithShape="1">
          <a:blip r:embed="rId7"/>
          <a:srcRect t="8649" b="15927"/>
          <a:stretch/>
        </p:blipFill>
        <p:spPr>
          <a:xfrm>
            <a:off x="31750" y="6013927"/>
            <a:ext cx="12128500" cy="766300"/>
          </a:xfrm>
          <a:prstGeom prst="rect">
            <a:avLst/>
          </a:prstGeom>
        </p:spPr>
      </p:pic>
    </p:spTree>
    <p:extLst>
      <p:ext uri="{BB962C8B-B14F-4D97-AF65-F5344CB8AC3E}">
        <p14:creationId xmlns:p14="http://schemas.microsoft.com/office/powerpoint/2010/main" val="2918048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7455568"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Register Patient Page</a:t>
            </a:r>
          </a:p>
        </p:txBody>
      </p:sp>
      <p:sp>
        <p:nvSpPr>
          <p:cNvPr id="3" name="Content Placeholder 2">
            <a:extLst>
              <a:ext uri="{FF2B5EF4-FFF2-40B4-BE49-F238E27FC236}">
                <a16:creationId xmlns:a16="http://schemas.microsoft.com/office/drawing/2014/main" id="{0C56C898-4D4A-CF4E-ABC8-2FB374FF332D}"/>
              </a:ext>
            </a:extLst>
          </p:cNvPr>
          <p:cNvSpPr>
            <a:spLocks noGrp="1"/>
          </p:cNvSpPr>
          <p:nvPr>
            <p:ph idx="1"/>
          </p:nvPr>
        </p:nvSpPr>
        <p:spPr>
          <a:xfrm>
            <a:off x="103908" y="1523926"/>
            <a:ext cx="6352310" cy="5181673"/>
          </a:xfrm>
        </p:spPr>
        <p:txBody>
          <a:bodyPr>
            <a:normAutofit/>
          </a:bodyPr>
          <a:lstStyle/>
          <a:p>
            <a:r>
              <a:rPr lang="en-GB" sz="2200" u="sng" dirty="0">
                <a:latin typeface="+mj-lt"/>
                <a:hlinkClick r:id="rId2">
                  <a:extLst>
                    <a:ext uri="{A12FA001-AC4F-418D-AE19-62706E023703}">
                      <ahyp:hlinkClr xmlns:ahyp="http://schemas.microsoft.com/office/drawing/2018/hyperlinkcolor" val="tx"/>
                    </a:ext>
                  </a:extLst>
                </a:hlinkClick>
              </a:rPr>
              <a:t>https://www.doc.gold.ac.uk/usr/344/</a:t>
            </a:r>
            <a:r>
              <a:rPr lang="en-GB" sz="2200" u="sng" dirty="0">
                <a:latin typeface="+mj-lt"/>
              </a:rPr>
              <a:t>register-patient</a:t>
            </a:r>
            <a:endParaRPr lang="en-US" sz="2200" u="sng" dirty="0">
              <a:latin typeface="+mj-lt"/>
            </a:endParaRPr>
          </a:p>
          <a:p>
            <a:r>
              <a:rPr lang="en-US" sz="2200" dirty="0">
                <a:latin typeface="+mj-lt"/>
              </a:rPr>
              <a:t>It is important fill up all fields to register the patient, otherwise user can not submit the form.</a:t>
            </a:r>
          </a:p>
          <a:p>
            <a:r>
              <a:rPr lang="en-US" sz="2200" dirty="0">
                <a:latin typeface="+mj-lt"/>
              </a:rPr>
              <a:t>It is important to avoid having multiple user with the same email address, therefore if an email is already registered but the user tries to register the patient with the same email address, they receive this error message.</a:t>
            </a:r>
          </a:p>
          <a:p>
            <a:r>
              <a:rPr lang="en-US" sz="2200" dirty="0">
                <a:latin typeface="+mj-lt"/>
              </a:rPr>
              <a:t>After successful registration patient automatically receives an email after registration, so it is important to give the correct email address. Please make sure you give an email address which you have access to, to try the functionality of this feature.</a:t>
            </a:r>
          </a:p>
          <a:p>
            <a:r>
              <a:rPr lang="en-US" sz="2200" dirty="0">
                <a:latin typeface="+mj-lt"/>
              </a:rPr>
              <a:t>Patient’s QR code is automatically generated.</a:t>
            </a:r>
          </a:p>
          <a:p>
            <a:pPr marL="0" indent="0">
              <a:buNone/>
            </a:pPr>
            <a:endParaRPr lang="en-US" sz="2200" dirty="0">
              <a:latin typeface="+mj-lt"/>
            </a:endParaRPr>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pic>
        <p:nvPicPr>
          <p:cNvPr id="7" name="Picture 6" descr="A screenshot of a cell phone&#10;&#10;Description automatically generated">
            <a:extLst>
              <a:ext uri="{FF2B5EF4-FFF2-40B4-BE49-F238E27FC236}">
                <a16:creationId xmlns:a16="http://schemas.microsoft.com/office/drawing/2014/main" id="{1DBC6D4F-40FC-3245-8E54-CA91906BEC8F}"/>
              </a:ext>
            </a:extLst>
          </p:cNvPr>
          <p:cNvPicPr>
            <a:picLocks noChangeAspect="1"/>
          </p:cNvPicPr>
          <p:nvPr/>
        </p:nvPicPr>
        <p:blipFill>
          <a:blip r:embed="rId3"/>
          <a:stretch>
            <a:fillRect/>
          </a:stretch>
        </p:blipFill>
        <p:spPr>
          <a:xfrm>
            <a:off x="6880089" y="35173"/>
            <a:ext cx="4944766" cy="3380508"/>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E00D57B9-24FE-EB4E-8475-C632A973E8D3}"/>
              </a:ext>
            </a:extLst>
          </p:cNvPr>
          <p:cNvPicPr>
            <a:picLocks noChangeAspect="1"/>
          </p:cNvPicPr>
          <p:nvPr/>
        </p:nvPicPr>
        <p:blipFill rotWithShape="1">
          <a:blip r:embed="rId4"/>
          <a:srcRect t="58269"/>
          <a:stretch/>
        </p:blipFill>
        <p:spPr>
          <a:xfrm>
            <a:off x="6456218" y="5017714"/>
            <a:ext cx="4392467" cy="694595"/>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BABF91F-0617-CD4B-958C-8AC4F7F94E7D}"/>
              </a:ext>
            </a:extLst>
          </p:cNvPr>
          <p:cNvPicPr>
            <a:picLocks noChangeAspect="1"/>
          </p:cNvPicPr>
          <p:nvPr/>
        </p:nvPicPr>
        <p:blipFill rotWithShape="1">
          <a:blip r:embed="rId5"/>
          <a:srcRect t="33262" r="1051" b="8057"/>
          <a:stretch/>
        </p:blipFill>
        <p:spPr>
          <a:xfrm>
            <a:off x="6375498" y="3108652"/>
            <a:ext cx="5816502" cy="1307095"/>
          </a:xfrm>
          <a:prstGeom prst="rect">
            <a:avLst/>
          </a:prstGeom>
        </p:spPr>
      </p:pic>
      <p:sp>
        <p:nvSpPr>
          <p:cNvPr id="11" name="Right Arrow 10">
            <a:extLst>
              <a:ext uri="{FF2B5EF4-FFF2-40B4-BE49-F238E27FC236}">
                <a16:creationId xmlns:a16="http://schemas.microsoft.com/office/drawing/2014/main" id="{EF3FD6A1-3E77-7F40-999B-D30040A73495}"/>
              </a:ext>
            </a:extLst>
          </p:cNvPr>
          <p:cNvSpPr/>
          <p:nvPr/>
        </p:nvSpPr>
        <p:spPr>
          <a:xfrm rot="2445589">
            <a:off x="5693102" y="4319884"/>
            <a:ext cx="1471915" cy="416069"/>
          </a:xfrm>
          <a:prstGeom prst="rightArrow">
            <a:avLst>
              <a:gd name="adj1" fmla="val 20967"/>
              <a:gd name="adj2" fmla="val 86902"/>
            </a:avLst>
          </a:prstGeom>
          <a:solidFill>
            <a:schemeClr val="tx1">
              <a:lumMod val="50000"/>
              <a:lumOff val="50000"/>
              <a:alpha val="82000"/>
            </a:schemeClr>
          </a:solidFill>
          <a:ln>
            <a:solidFill>
              <a:srgbClr val="65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A892F208-0092-8644-AF79-DB144728C39B}"/>
              </a:ext>
            </a:extLst>
          </p:cNvPr>
          <p:cNvSpPr/>
          <p:nvPr/>
        </p:nvSpPr>
        <p:spPr>
          <a:xfrm rot="3214461">
            <a:off x="5755589" y="2665126"/>
            <a:ext cx="1471915" cy="416069"/>
          </a:xfrm>
          <a:prstGeom prst="rightArrow">
            <a:avLst>
              <a:gd name="adj1" fmla="val 20967"/>
              <a:gd name="adj2" fmla="val 86902"/>
            </a:avLst>
          </a:prstGeom>
          <a:solidFill>
            <a:schemeClr val="tx1">
              <a:lumMod val="50000"/>
              <a:lumOff val="50000"/>
              <a:alpha val="82000"/>
            </a:schemeClr>
          </a:solidFill>
          <a:ln>
            <a:solidFill>
              <a:srgbClr val="65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9979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7455568"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After successful registration</a:t>
            </a:r>
          </a:p>
        </p:txBody>
      </p:sp>
      <p:sp>
        <p:nvSpPr>
          <p:cNvPr id="3" name="Content Placeholder 2">
            <a:extLst>
              <a:ext uri="{FF2B5EF4-FFF2-40B4-BE49-F238E27FC236}">
                <a16:creationId xmlns:a16="http://schemas.microsoft.com/office/drawing/2014/main" id="{0C56C898-4D4A-CF4E-ABC8-2FB374FF332D}"/>
              </a:ext>
            </a:extLst>
          </p:cNvPr>
          <p:cNvSpPr>
            <a:spLocks noGrp="1"/>
          </p:cNvSpPr>
          <p:nvPr>
            <p:ph idx="1"/>
          </p:nvPr>
        </p:nvSpPr>
        <p:spPr>
          <a:xfrm>
            <a:off x="103908" y="1523926"/>
            <a:ext cx="6352310" cy="5181673"/>
          </a:xfrm>
        </p:spPr>
        <p:txBody>
          <a:bodyPr>
            <a:normAutofit/>
          </a:bodyPr>
          <a:lstStyle/>
          <a:p>
            <a:pPr marL="0" indent="0">
              <a:buNone/>
            </a:pPr>
            <a:r>
              <a:rPr lang="en-US" sz="2200" dirty="0">
                <a:latin typeface="+mj-lt"/>
              </a:rPr>
              <a:t>	</a:t>
            </a:r>
            <a:r>
              <a:rPr lang="en-US" sz="2200" b="1" dirty="0">
                <a:latin typeface="+mj-lt"/>
              </a:rPr>
              <a:t>User Side:</a:t>
            </a:r>
          </a:p>
          <a:p>
            <a:r>
              <a:rPr lang="en-US" sz="2200" dirty="0">
                <a:latin typeface="+mj-lt"/>
              </a:rPr>
              <a:t>The user should receive the following alert.</a:t>
            </a:r>
          </a:p>
          <a:p>
            <a:r>
              <a:rPr lang="en-US" sz="2200" dirty="0">
                <a:latin typeface="+mj-lt"/>
              </a:rPr>
              <a:t>After they press OK, the website will redirect to home page.</a:t>
            </a:r>
          </a:p>
          <a:p>
            <a:endParaRPr lang="en-US" sz="2200" dirty="0">
              <a:latin typeface="+mj-lt"/>
            </a:endParaRPr>
          </a:p>
          <a:p>
            <a:pPr marL="0" indent="0">
              <a:buNone/>
            </a:pPr>
            <a:r>
              <a:rPr lang="en-US" sz="2200" dirty="0">
                <a:latin typeface="+mj-lt"/>
              </a:rPr>
              <a:t>	</a:t>
            </a:r>
            <a:r>
              <a:rPr lang="en-US" sz="2200" b="1" dirty="0">
                <a:latin typeface="+mj-lt"/>
              </a:rPr>
              <a:t>Patient Side:</a:t>
            </a:r>
          </a:p>
          <a:p>
            <a:r>
              <a:rPr lang="en-US" sz="2200" dirty="0">
                <a:latin typeface="+mj-lt"/>
              </a:rPr>
              <a:t>Patient should receive the following email.</a:t>
            </a:r>
          </a:p>
          <a:p>
            <a:r>
              <a:rPr lang="en-US" sz="2200" dirty="0">
                <a:latin typeface="+mj-lt"/>
              </a:rPr>
              <a:t>Patient should click on the link to finish the registration. </a:t>
            </a:r>
          </a:p>
          <a:p>
            <a:r>
              <a:rPr lang="en-US" sz="2200" dirty="0">
                <a:latin typeface="+mj-lt"/>
              </a:rPr>
              <a:t>By clicking on the link they will open the password page with their unique token.</a:t>
            </a:r>
          </a:p>
          <a:p>
            <a:r>
              <a:rPr lang="en-US" sz="2200" dirty="0">
                <a:latin typeface="+mj-lt"/>
              </a:rPr>
              <a:t>The account set up page (password) is explained on the next slide.</a:t>
            </a:r>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pic>
        <p:nvPicPr>
          <p:cNvPr id="5" name="Picture 4" descr="A screenshot of a cell phone&#10;&#10;Description automatically generated">
            <a:extLst>
              <a:ext uri="{FF2B5EF4-FFF2-40B4-BE49-F238E27FC236}">
                <a16:creationId xmlns:a16="http://schemas.microsoft.com/office/drawing/2014/main" id="{F86DDF15-420B-EB41-BDCC-DEAC5B3A8DD1}"/>
              </a:ext>
            </a:extLst>
          </p:cNvPr>
          <p:cNvPicPr>
            <a:picLocks noChangeAspect="1"/>
          </p:cNvPicPr>
          <p:nvPr/>
        </p:nvPicPr>
        <p:blipFill>
          <a:blip r:embed="rId2"/>
          <a:stretch>
            <a:fillRect/>
          </a:stretch>
        </p:blipFill>
        <p:spPr>
          <a:xfrm>
            <a:off x="7377638" y="1085850"/>
            <a:ext cx="4447217" cy="1518804"/>
          </a:xfrm>
          <a:prstGeom prst="rect">
            <a:avLst/>
          </a:prstGeom>
        </p:spPr>
      </p:pic>
      <p:sp>
        <p:nvSpPr>
          <p:cNvPr id="13" name="Right Arrow 12">
            <a:extLst>
              <a:ext uri="{FF2B5EF4-FFF2-40B4-BE49-F238E27FC236}">
                <a16:creationId xmlns:a16="http://schemas.microsoft.com/office/drawing/2014/main" id="{60BA0521-EB09-D74A-93DF-511A346C217C}"/>
              </a:ext>
            </a:extLst>
          </p:cNvPr>
          <p:cNvSpPr/>
          <p:nvPr/>
        </p:nvSpPr>
        <p:spPr>
          <a:xfrm rot="21010958">
            <a:off x="5517187" y="1725781"/>
            <a:ext cx="1864767" cy="416069"/>
          </a:xfrm>
          <a:prstGeom prst="rightArrow">
            <a:avLst>
              <a:gd name="adj1" fmla="val 20967"/>
              <a:gd name="adj2" fmla="val 86902"/>
            </a:avLst>
          </a:prstGeom>
          <a:solidFill>
            <a:schemeClr val="tx1">
              <a:lumMod val="50000"/>
              <a:lumOff val="50000"/>
              <a:alpha val="82000"/>
            </a:schemeClr>
          </a:solidFill>
          <a:ln>
            <a:solidFill>
              <a:srgbClr val="65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screenshot of a social media post&#10;&#10;Description automatically generated">
            <a:extLst>
              <a:ext uri="{FF2B5EF4-FFF2-40B4-BE49-F238E27FC236}">
                <a16:creationId xmlns:a16="http://schemas.microsoft.com/office/drawing/2014/main" id="{0A61CB29-F7AF-354D-89C7-851DCE7F409D}"/>
              </a:ext>
            </a:extLst>
          </p:cNvPr>
          <p:cNvPicPr>
            <a:picLocks noChangeAspect="1"/>
          </p:cNvPicPr>
          <p:nvPr/>
        </p:nvPicPr>
        <p:blipFill>
          <a:blip r:embed="rId3"/>
          <a:stretch>
            <a:fillRect/>
          </a:stretch>
        </p:blipFill>
        <p:spPr>
          <a:xfrm>
            <a:off x="6456218" y="2923739"/>
            <a:ext cx="5011594" cy="2728916"/>
          </a:xfrm>
          <a:prstGeom prst="rect">
            <a:avLst/>
          </a:prstGeom>
        </p:spPr>
      </p:pic>
      <p:sp>
        <p:nvSpPr>
          <p:cNvPr id="17" name="Right Arrow 16">
            <a:extLst>
              <a:ext uri="{FF2B5EF4-FFF2-40B4-BE49-F238E27FC236}">
                <a16:creationId xmlns:a16="http://schemas.microsoft.com/office/drawing/2014/main" id="{F3785EE2-2A99-7E4C-A640-01AEFA77D91D}"/>
              </a:ext>
            </a:extLst>
          </p:cNvPr>
          <p:cNvSpPr/>
          <p:nvPr/>
        </p:nvSpPr>
        <p:spPr>
          <a:xfrm>
            <a:off x="5282042" y="3929240"/>
            <a:ext cx="1301215" cy="416069"/>
          </a:xfrm>
          <a:prstGeom prst="rightArrow">
            <a:avLst>
              <a:gd name="adj1" fmla="val 20967"/>
              <a:gd name="adj2" fmla="val 86902"/>
            </a:avLst>
          </a:prstGeom>
          <a:solidFill>
            <a:schemeClr val="tx1">
              <a:lumMod val="50000"/>
              <a:lumOff val="50000"/>
              <a:alpha val="82000"/>
            </a:schemeClr>
          </a:solidFill>
          <a:ln>
            <a:solidFill>
              <a:srgbClr val="65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0161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7455568"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Patient Account Set Up Page</a:t>
            </a:r>
          </a:p>
        </p:txBody>
      </p:sp>
      <p:sp>
        <p:nvSpPr>
          <p:cNvPr id="3" name="Content Placeholder 2">
            <a:extLst>
              <a:ext uri="{FF2B5EF4-FFF2-40B4-BE49-F238E27FC236}">
                <a16:creationId xmlns:a16="http://schemas.microsoft.com/office/drawing/2014/main" id="{0C56C898-4D4A-CF4E-ABC8-2FB374FF332D}"/>
              </a:ext>
            </a:extLst>
          </p:cNvPr>
          <p:cNvSpPr>
            <a:spLocks noGrp="1"/>
          </p:cNvSpPr>
          <p:nvPr>
            <p:ph idx="1"/>
          </p:nvPr>
        </p:nvSpPr>
        <p:spPr>
          <a:xfrm>
            <a:off x="103907" y="1136074"/>
            <a:ext cx="7225148" cy="5569526"/>
          </a:xfrm>
        </p:spPr>
        <p:txBody>
          <a:bodyPr>
            <a:normAutofit/>
          </a:bodyPr>
          <a:lstStyle/>
          <a:p>
            <a:r>
              <a:rPr lang="en-US" sz="2200" dirty="0">
                <a:latin typeface="+mj-lt"/>
              </a:rPr>
              <a:t>To access this page please click on the link in the email, which was sent to you automatically after registration.</a:t>
            </a:r>
          </a:p>
          <a:p>
            <a:r>
              <a:rPr lang="en-US" sz="2200" dirty="0">
                <a:latin typeface="+mj-lt"/>
              </a:rPr>
              <a:t>Here the user must provide a password to his account and upload a profile picture.</a:t>
            </a:r>
          </a:p>
          <a:p>
            <a:r>
              <a:rPr lang="en-US" sz="2200" dirty="0">
                <a:latin typeface="+mj-lt"/>
              </a:rPr>
              <a:t>Please enter a password longer than 5 characters and then confirm it by entering it to the confirm password field.</a:t>
            </a:r>
          </a:p>
          <a:p>
            <a:r>
              <a:rPr lang="en-US" sz="2200" dirty="0">
                <a:latin typeface="+mj-lt"/>
              </a:rPr>
              <a:t>By clicking on the Choose file button, user must provide a profile picture to his Medicode Account.</a:t>
            </a:r>
          </a:p>
          <a:p>
            <a:r>
              <a:rPr lang="en-US" sz="2200" dirty="0">
                <a:latin typeface="+mj-lt"/>
              </a:rPr>
              <a:t>User can receive 4 kind of error messages on this page:</a:t>
            </a:r>
          </a:p>
          <a:p>
            <a:pPr lvl="1"/>
            <a:r>
              <a:rPr lang="en-US" sz="2200" dirty="0">
                <a:latin typeface="+mj-lt"/>
              </a:rPr>
              <a:t>If there is no password input or confirmation or the password is less than 5 characters</a:t>
            </a:r>
          </a:p>
          <a:p>
            <a:pPr lvl="1"/>
            <a:r>
              <a:rPr lang="en-US" sz="2200" dirty="0">
                <a:latin typeface="+mj-lt"/>
              </a:rPr>
              <a:t>If passwords do not match</a:t>
            </a:r>
          </a:p>
          <a:p>
            <a:pPr lvl="1"/>
            <a:r>
              <a:rPr lang="en-US" sz="2200" dirty="0">
                <a:latin typeface="+mj-lt"/>
              </a:rPr>
              <a:t>If user has not uploaded a picture.</a:t>
            </a:r>
          </a:p>
          <a:p>
            <a:pPr lvl="1"/>
            <a:r>
              <a:rPr lang="en-US" sz="2200" dirty="0">
                <a:latin typeface="+mj-lt"/>
              </a:rPr>
              <a:t>If there was an error with uploading the picture, for example, file size larger than 5mb or not JPG format.</a:t>
            </a:r>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pic>
        <p:nvPicPr>
          <p:cNvPr id="6" name="Picture 5" descr="A screenshot of a cell phone&#10;&#10;Description automatically generated">
            <a:extLst>
              <a:ext uri="{FF2B5EF4-FFF2-40B4-BE49-F238E27FC236}">
                <a16:creationId xmlns:a16="http://schemas.microsoft.com/office/drawing/2014/main" id="{237E454C-2CAD-6149-AAE7-8EC22038B07A}"/>
              </a:ext>
            </a:extLst>
          </p:cNvPr>
          <p:cNvPicPr>
            <a:picLocks noChangeAspect="1"/>
          </p:cNvPicPr>
          <p:nvPr/>
        </p:nvPicPr>
        <p:blipFill>
          <a:blip r:embed="rId2"/>
          <a:stretch>
            <a:fillRect/>
          </a:stretch>
        </p:blipFill>
        <p:spPr>
          <a:xfrm>
            <a:off x="8701679" y="180109"/>
            <a:ext cx="3247865" cy="271549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F2F7D8CB-DEF8-1A4E-85B4-733F14B6D340}"/>
              </a:ext>
            </a:extLst>
          </p:cNvPr>
          <p:cNvPicPr>
            <a:picLocks noChangeAspect="1"/>
          </p:cNvPicPr>
          <p:nvPr/>
        </p:nvPicPr>
        <p:blipFill>
          <a:blip r:embed="rId3"/>
          <a:stretch>
            <a:fillRect/>
          </a:stretch>
        </p:blipFill>
        <p:spPr>
          <a:xfrm>
            <a:off x="7329055" y="2733673"/>
            <a:ext cx="3338945" cy="2006603"/>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469F9778-06DA-4C4E-80C8-915626BE3259}"/>
              </a:ext>
            </a:extLst>
          </p:cNvPr>
          <p:cNvPicPr>
            <a:picLocks noChangeAspect="1"/>
          </p:cNvPicPr>
          <p:nvPr/>
        </p:nvPicPr>
        <p:blipFill>
          <a:blip r:embed="rId4"/>
          <a:stretch>
            <a:fillRect/>
          </a:stretch>
        </p:blipFill>
        <p:spPr>
          <a:xfrm>
            <a:off x="9632510" y="4170216"/>
            <a:ext cx="2317034" cy="1609437"/>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F7EB650D-BDA2-6B48-B989-A9259FC20946}"/>
              </a:ext>
            </a:extLst>
          </p:cNvPr>
          <p:cNvPicPr>
            <a:picLocks noChangeAspect="1"/>
          </p:cNvPicPr>
          <p:nvPr/>
        </p:nvPicPr>
        <p:blipFill>
          <a:blip r:embed="rId5"/>
          <a:stretch>
            <a:fillRect/>
          </a:stretch>
        </p:blipFill>
        <p:spPr>
          <a:xfrm>
            <a:off x="7032205" y="5334943"/>
            <a:ext cx="3338945" cy="1414528"/>
          </a:xfrm>
          <a:prstGeom prst="rect">
            <a:avLst/>
          </a:prstGeom>
        </p:spPr>
      </p:pic>
      <p:pic>
        <p:nvPicPr>
          <p:cNvPr id="17" name="Picture 16" descr="A picture containing red, man, drawing, table&#10;&#10;Description automatically generated">
            <a:extLst>
              <a:ext uri="{FF2B5EF4-FFF2-40B4-BE49-F238E27FC236}">
                <a16:creationId xmlns:a16="http://schemas.microsoft.com/office/drawing/2014/main" id="{551A0ACD-E8DE-4A41-9740-ADD76F7E40D7}"/>
              </a:ext>
            </a:extLst>
          </p:cNvPr>
          <p:cNvPicPr>
            <a:picLocks noChangeAspect="1"/>
          </p:cNvPicPr>
          <p:nvPr/>
        </p:nvPicPr>
        <p:blipFill>
          <a:blip r:embed="rId6"/>
          <a:stretch>
            <a:fillRect/>
          </a:stretch>
        </p:blipFill>
        <p:spPr>
          <a:xfrm>
            <a:off x="7032205" y="4842237"/>
            <a:ext cx="2506298" cy="416431"/>
          </a:xfrm>
          <a:prstGeom prst="rect">
            <a:avLst/>
          </a:prstGeom>
        </p:spPr>
      </p:pic>
    </p:spTree>
    <p:extLst>
      <p:ext uri="{BB962C8B-B14F-4D97-AF65-F5344CB8AC3E}">
        <p14:creationId xmlns:p14="http://schemas.microsoft.com/office/powerpoint/2010/main" val="4251579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367145" y="4400"/>
            <a:ext cx="8028710"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Successful Patient Account Set Up</a:t>
            </a:r>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pic>
        <p:nvPicPr>
          <p:cNvPr id="5" name="Picture 4" descr="A picture containing red, table, holding, phone&#10;&#10;Description automatically generated">
            <a:extLst>
              <a:ext uri="{FF2B5EF4-FFF2-40B4-BE49-F238E27FC236}">
                <a16:creationId xmlns:a16="http://schemas.microsoft.com/office/drawing/2014/main" id="{3073CC3C-02DD-EE44-BC35-F3569193697F}"/>
              </a:ext>
            </a:extLst>
          </p:cNvPr>
          <p:cNvPicPr>
            <a:picLocks noChangeAspect="1"/>
          </p:cNvPicPr>
          <p:nvPr/>
        </p:nvPicPr>
        <p:blipFill>
          <a:blip r:embed="rId3"/>
          <a:stretch>
            <a:fillRect/>
          </a:stretch>
        </p:blipFill>
        <p:spPr>
          <a:xfrm>
            <a:off x="6368364" y="1329962"/>
            <a:ext cx="5622745" cy="4687052"/>
          </a:xfrm>
          <a:prstGeom prst="rect">
            <a:avLst/>
          </a:prstGeom>
        </p:spPr>
      </p:pic>
      <p:sp>
        <p:nvSpPr>
          <p:cNvPr id="12" name="Content Placeholder 2">
            <a:extLst>
              <a:ext uri="{FF2B5EF4-FFF2-40B4-BE49-F238E27FC236}">
                <a16:creationId xmlns:a16="http://schemas.microsoft.com/office/drawing/2014/main" id="{FDBDD0B2-33FD-3840-BCF2-DBB1B593BFEB}"/>
              </a:ext>
            </a:extLst>
          </p:cNvPr>
          <p:cNvSpPr>
            <a:spLocks noGrp="1"/>
          </p:cNvSpPr>
          <p:nvPr>
            <p:ph idx="1"/>
          </p:nvPr>
        </p:nvSpPr>
        <p:spPr>
          <a:xfrm>
            <a:off x="200891" y="1329962"/>
            <a:ext cx="5784273" cy="5181673"/>
          </a:xfrm>
        </p:spPr>
        <p:txBody>
          <a:bodyPr>
            <a:normAutofit/>
          </a:bodyPr>
          <a:lstStyle/>
          <a:p>
            <a:r>
              <a:rPr lang="en-GB" sz="2200" dirty="0">
                <a:latin typeface="+mj-lt"/>
              </a:rPr>
              <a:t>After registration has been successfully completed the patient will receive this message</a:t>
            </a:r>
          </a:p>
          <a:p>
            <a:r>
              <a:rPr lang="en-GB" sz="2200" dirty="0">
                <a:latin typeface="+mj-lt"/>
              </a:rPr>
              <a:t>With the registered email address and with the password which has been just set up, patient user is able to login to our Android application. There will be instruction how to use our android app in one of our following slides.</a:t>
            </a:r>
          </a:p>
        </p:txBody>
      </p:sp>
    </p:spTree>
    <p:extLst>
      <p:ext uri="{BB962C8B-B14F-4D97-AF65-F5344CB8AC3E}">
        <p14:creationId xmlns:p14="http://schemas.microsoft.com/office/powerpoint/2010/main" val="3841685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36A-2C97-7C40-9216-D9AAFA11144E}"/>
              </a:ext>
            </a:extLst>
          </p:cNvPr>
          <p:cNvSpPr>
            <a:spLocks noGrp="1"/>
          </p:cNvSpPr>
          <p:nvPr>
            <p:ph type="title"/>
          </p:nvPr>
        </p:nvSpPr>
        <p:spPr>
          <a:xfrm>
            <a:off x="590849" y="-173316"/>
            <a:ext cx="7455568" cy="1325563"/>
          </a:xfrm>
          <a:ln>
            <a:noFill/>
          </a:ln>
        </p:spPr>
        <p:txBody>
          <a:bodyPr/>
          <a:lstStyle/>
          <a:p>
            <a:r>
              <a:rPr lang="en-US" dirty="0">
                <a:gradFill>
                  <a:gsLst>
                    <a:gs pos="0">
                      <a:srgbClr val="D6020B"/>
                    </a:gs>
                    <a:gs pos="100000">
                      <a:srgbClr val="650000"/>
                    </a:gs>
                  </a:gsLst>
                  <a:lin ang="3000000" scaled="0"/>
                </a:gradFill>
                <a:effectLst>
                  <a:glow>
                    <a:schemeClr val="accent1">
                      <a:alpha val="40000"/>
                    </a:schemeClr>
                  </a:glow>
                </a:effectLst>
              </a:rPr>
              <a:t>Scan Page</a:t>
            </a:r>
          </a:p>
        </p:txBody>
      </p:sp>
      <p:sp>
        <p:nvSpPr>
          <p:cNvPr id="3" name="Content Placeholder 2">
            <a:extLst>
              <a:ext uri="{FF2B5EF4-FFF2-40B4-BE49-F238E27FC236}">
                <a16:creationId xmlns:a16="http://schemas.microsoft.com/office/drawing/2014/main" id="{0C56C898-4D4A-CF4E-ABC8-2FB374FF332D}"/>
              </a:ext>
            </a:extLst>
          </p:cNvPr>
          <p:cNvSpPr>
            <a:spLocks noGrp="1"/>
          </p:cNvSpPr>
          <p:nvPr>
            <p:ph idx="1"/>
          </p:nvPr>
        </p:nvSpPr>
        <p:spPr>
          <a:xfrm>
            <a:off x="77746" y="988118"/>
            <a:ext cx="5829392" cy="5958947"/>
          </a:xfrm>
        </p:spPr>
        <p:txBody>
          <a:bodyPr>
            <a:normAutofit/>
          </a:bodyPr>
          <a:lstStyle/>
          <a:p>
            <a:r>
              <a:rPr lang="en-GB" sz="1800" dirty="0">
                <a:latin typeface="+mj-lt"/>
                <a:hlinkClick r:id="rId2">
                  <a:extLst>
                    <a:ext uri="{A12FA001-AC4F-418D-AE19-62706E023703}">
                      <ahyp:hlinkClr xmlns:ahyp="http://schemas.microsoft.com/office/drawing/2018/hyperlinkcolor" val="tx"/>
                    </a:ext>
                  </a:extLst>
                </a:hlinkClick>
              </a:rPr>
              <a:t>https://www.doc.gold.ac.uk/usr/344/scan</a:t>
            </a:r>
            <a:endParaRPr lang="en-US" sz="1800" dirty="0">
              <a:latin typeface="+mj-lt"/>
            </a:endParaRPr>
          </a:p>
          <a:p>
            <a:r>
              <a:rPr lang="en-US" sz="1800" dirty="0">
                <a:latin typeface="+mj-lt"/>
              </a:rPr>
              <a:t>Please always ensure you run the page with secure connection. (https, not http), otherwise the web camera will not work.</a:t>
            </a:r>
          </a:p>
          <a:p>
            <a:r>
              <a:rPr lang="en-US" sz="1800" dirty="0">
                <a:latin typeface="+mj-lt"/>
              </a:rPr>
              <a:t>This page is using your web camera to scan QR Code, therefore you need to allow the page to have access to your web camera.</a:t>
            </a:r>
          </a:p>
          <a:p>
            <a:r>
              <a:rPr lang="en-US" sz="1800" dirty="0">
                <a:latin typeface="+mj-lt"/>
              </a:rPr>
              <a:t>To try out this page take a picture of this Medicode card with your phone and show it to your web camera when.</a:t>
            </a:r>
          </a:p>
          <a:p>
            <a:r>
              <a:rPr lang="en-US" sz="1800" b="1" dirty="0">
                <a:latin typeface="+mj-lt"/>
              </a:rPr>
              <a:t>Or you can register a patient and login to our Android app where the generated QR Code will automatically appear. </a:t>
            </a:r>
          </a:p>
          <a:p>
            <a:r>
              <a:rPr lang="en-US" sz="1800" dirty="0">
                <a:latin typeface="+mj-lt"/>
              </a:rPr>
              <a:t>The page should automatically redirect to the patient’s page and load all the data from our database</a:t>
            </a:r>
          </a:p>
          <a:p>
            <a:r>
              <a:rPr lang="en-US" sz="1800" dirty="0">
                <a:latin typeface="+mj-lt"/>
              </a:rPr>
              <a:t>If someone tries to scan a QR code which does not exist in our database, they receive the following error message.</a:t>
            </a:r>
          </a:p>
        </p:txBody>
      </p:sp>
      <p:sp>
        <p:nvSpPr>
          <p:cNvPr id="15" name="TextBox 14">
            <a:extLst>
              <a:ext uri="{FF2B5EF4-FFF2-40B4-BE49-F238E27FC236}">
                <a16:creationId xmlns:a16="http://schemas.microsoft.com/office/drawing/2014/main" id="{D882E058-AC61-9446-8E1C-3FCB8D876814}"/>
              </a:ext>
            </a:extLst>
          </p:cNvPr>
          <p:cNvSpPr txBox="1"/>
          <p:nvPr/>
        </p:nvSpPr>
        <p:spPr>
          <a:xfrm>
            <a:off x="3837709" y="304800"/>
            <a:ext cx="184731" cy="369332"/>
          </a:xfrm>
          <a:prstGeom prst="rect">
            <a:avLst/>
          </a:prstGeom>
          <a:noFill/>
        </p:spPr>
        <p:txBody>
          <a:bodyPr wrap="none" rtlCol="0">
            <a:spAutoFit/>
          </a:bodyPr>
          <a:lstStyle/>
          <a:p>
            <a:endParaRPr lang="en-US" dirty="0"/>
          </a:p>
        </p:txBody>
      </p:sp>
      <p:pic>
        <p:nvPicPr>
          <p:cNvPr id="5" name="Picture 4" descr="A screenshot of a cell phone&#10;&#10;Description automatically generated">
            <a:extLst>
              <a:ext uri="{FF2B5EF4-FFF2-40B4-BE49-F238E27FC236}">
                <a16:creationId xmlns:a16="http://schemas.microsoft.com/office/drawing/2014/main" id="{B5853C7B-41F0-134C-BAD4-240F4DB87B2A}"/>
              </a:ext>
            </a:extLst>
          </p:cNvPr>
          <p:cNvPicPr>
            <a:picLocks noChangeAspect="1"/>
          </p:cNvPicPr>
          <p:nvPr/>
        </p:nvPicPr>
        <p:blipFill>
          <a:blip r:embed="rId3"/>
          <a:stretch>
            <a:fillRect/>
          </a:stretch>
        </p:blipFill>
        <p:spPr>
          <a:xfrm>
            <a:off x="6284863" y="304799"/>
            <a:ext cx="4823683" cy="3765859"/>
          </a:xfrm>
          <a:prstGeom prst="rect">
            <a:avLst/>
          </a:prstGeom>
        </p:spPr>
      </p:pic>
      <p:pic>
        <p:nvPicPr>
          <p:cNvPr id="8" name="Picture 7" descr="A person holding a sign&#10;&#10;Description automatically generated">
            <a:extLst>
              <a:ext uri="{FF2B5EF4-FFF2-40B4-BE49-F238E27FC236}">
                <a16:creationId xmlns:a16="http://schemas.microsoft.com/office/drawing/2014/main" id="{EFC30E60-5739-7841-BACF-42839BC26728}"/>
              </a:ext>
            </a:extLst>
          </p:cNvPr>
          <p:cNvPicPr>
            <a:picLocks noChangeAspect="1"/>
          </p:cNvPicPr>
          <p:nvPr/>
        </p:nvPicPr>
        <p:blipFill>
          <a:blip r:embed="rId4"/>
          <a:stretch>
            <a:fillRect/>
          </a:stretch>
        </p:blipFill>
        <p:spPr>
          <a:xfrm>
            <a:off x="6975928" y="4212027"/>
            <a:ext cx="3637288" cy="2299608"/>
          </a:xfrm>
          <a:prstGeom prst="rect">
            <a:avLst/>
          </a:prstGeom>
        </p:spPr>
      </p:pic>
      <p:sp>
        <p:nvSpPr>
          <p:cNvPr id="10" name="Right Arrow 9">
            <a:extLst>
              <a:ext uri="{FF2B5EF4-FFF2-40B4-BE49-F238E27FC236}">
                <a16:creationId xmlns:a16="http://schemas.microsoft.com/office/drawing/2014/main" id="{7EC5645D-7946-6549-8DCD-B47224575815}"/>
              </a:ext>
            </a:extLst>
          </p:cNvPr>
          <p:cNvSpPr/>
          <p:nvPr/>
        </p:nvSpPr>
        <p:spPr>
          <a:xfrm rot="1613128">
            <a:off x="5417751" y="4758433"/>
            <a:ext cx="1812716" cy="416069"/>
          </a:xfrm>
          <a:prstGeom prst="rightArrow">
            <a:avLst>
              <a:gd name="adj1" fmla="val 20967"/>
              <a:gd name="adj2" fmla="val 86902"/>
            </a:avLst>
          </a:prstGeom>
          <a:solidFill>
            <a:schemeClr val="tx1">
              <a:lumMod val="50000"/>
              <a:lumOff val="50000"/>
              <a:alpha val="82000"/>
            </a:schemeClr>
          </a:solidFill>
          <a:ln>
            <a:solidFill>
              <a:srgbClr val="65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photo, different, holding, phone&#10;&#10;Description automatically generated">
            <a:extLst>
              <a:ext uri="{FF2B5EF4-FFF2-40B4-BE49-F238E27FC236}">
                <a16:creationId xmlns:a16="http://schemas.microsoft.com/office/drawing/2014/main" id="{541DDFE5-39A9-CF47-80FF-EADCB27695F8}"/>
              </a:ext>
            </a:extLst>
          </p:cNvPr>
          <p:cNvPicPr>
            <a:picLocks noChangeAspect="1"/>
          </p:cNvPicPr>
          <p:nvPr/>
        </p:nvPicPr>
        <p:blipFill rotWithShape="1">
          <a:blip r:embed="rId5"/>
          <a:srcRect t="11891" b="56462"/>
          <a:stretch/>
        </p:blipFill>
        <p:spPr>
          <a:xfrm>
            <a:off x="1323772" y="5582568"/>
            <a:ext cx="4097870" cy="1226250"/>
          </a:xfrm>
          <a:prstGeom prst="rect">
            <a:avLst/>
          </a:prstGeom>
        </p:spPr>
      </p:pic>
      <p:sp>
        <p:nvSpPr>
          <p:cNvPr id="13" name="Right Arrow 12">
            <a:extLst>
              <a:ext uri="{FF2B5EF4-FFF2-40B4-BE49-F238E27FC236}">
                <a16:creationId xmlns:a16="http://schemas.microsoft.com/office/drawing/2014/main" id="{EA640449-97C1-2340-BDFF-7E18CF88D91B}"/>
              </a:ext>
            </a:extLst>
          </p:cNvPr>
          <p:cNvSpPr/>
          <p:nvPr/>
        </p:nvSpPr>
        <p:spPr>
          <a:xfrm rot="7310828">
            <a:off x="3720002" y="5650442"/>
            <a:ext cx="682096" cy="263335"/>
          </a:xfrm>
          <a:prstGeom prst="rightArrow">
            <a:avLst>
              <a:gd name="adj1" fmla="val 20967"/>
              <a:gd name="adj2" fmla="val 86902"/>
            </a:avLst>
          </a:prstGeom>
          <a:solidFill>
            <a:schemeClr val="tx1">
              <a:lumMod val="50000"/>
              <a:lumOff val="50000"/>
              <a:alpha val="82000"/>
            </a:schemeClr>
          </a:solidFill>
          <a:ln>
            <a:solidFill>
              <a:srgbClr val="65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44912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3945</TotalTime>
  <Words>1363</Words>
  <Application>Microsoft Macintosh PowerPoint</Application>
  <PresentationFormat>Widescreen</PresentationFormat>
  <Paragraphs>96</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Candara</vt:lpstr>
      <vt:lpstr>Office Theme</vt:lpstr>
      <vt:lpstr>PowerPoint Presentation</vt:lpstr>
      <vt:lpstr>PowerPoint Presentation</vt:lpstr>
      <vt:lpstr>Health Care Worker Login Page</vt:lpstr>
      <vt:lpstr>Home Page</vt:lpstr>
      <vt:lpstr>Register Patient Page</vt:lpstr>
      <vt:lpstr>After successful registration</vt:lpstr>
      <vt:lpstr>Patient Account Set Up Page</vt:lpstr>
      <vt:lpstr>Successful Patient Account Set Up</vt:lpstr>
      <vt:lpstr>Scan Page</vt:lpstr>
      <vt:lpstr>Patient Page</vt:lpstr>
      <vt:lpstr>Edit Records Page</vt:lpstr>
      <vt:lpstr>Medical Events Page</vt:lpstr>
      <vt:lpstr>Add Medical Event Page</vt:lpstr>
      <vt:lpstr>Medical Event Page</vt:lpstr>
      <vt:lpstr>Edit Medical Event Page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Holczer</dc:creator>
  <cp:lastModifiedBy>Benjamin Holczer</cp:lastModifiedBy>
  <cp:revision>37</cp:revision>
  <dcterms:created xsi:type="dcterms:W3CDTF">2020-05-08T14:12:25Z</dcterms:created>
  <dcterms:modified xsi:type="dcterms:W3CDTF">2020-05-12T19:33:27Z</dcterms:modified>
</cp:coreProperties>
</file>